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91" r:id="rId2"/>
    <p:sldId id="293" r:id="rId3"/>
    <p:sldId id="287" r:id="rId4"/>
    <p:sldId id="301" r:id="rId5"/>
    <p:sldId id="300" r:id="rId6"/>
    <p:sldId id="330" r:id="rId7"/>
    <p:sldId id="333" r:id="rId8"/>
    <p:sldId id="334" r:id="rId9"/>
    <p:sldId id="341" r:id="rId10"/>
    <p:sldId id="342" r:id="rId11"/>
    <p:sldId id="343" r:id="rId12"/>
    <p:sldId id="294" r:id="rId13"/>
    <p:sldId id="304" r:id="rId14"/>
    <p:sldId id="306" r:id="rId15"/>
    <p:sldId id="324" r:id="rId16"/>
    <p:sldId id="326" r:id="rId17"/>
    <p:sldId id="307" r:id="rId18"/>
    <p:sldId id="320" r:id="rId19"/>
    <p:sldId id="309" r:id="rId20"/>
    <p:sldId id="311" r:id="rId21"/>
    <p:sldId id="313" r:id="rId22"/>
    <p:sldId id="315" r:id="rId23"/>
    <p:sldId id="321" r:id="rId24"/>
    <p:sldId id="322" r:id="rId25"/>
    <p:sldId id="344" r:id="rId26"/>
    <p:sldId id="318" r:id="rId27"/>
    <p:sldId id="319" r:id="rId28"/>
    <p:sldId id="323" r:id="rId29"/>
    <p:sldId id="298" r:id="rId30"/>
    <p:sldId id="297" r:id="rId31"/>
    <p:sldId id="317" r:id="rId32"/>
    <p:sldId id="302" r:id="rId33"/>
    <p:sldId id="331" r:id="rId34"/>
    <p:sldId id="310" r:id="rId35"/>
    <p:sldId id="305" r:id="rId36"/>
    <p:sldId id="337" r:id="rId37"/>
    <p:sldId id="314" r:id="rId38"/>
    <p:sldId id="316" r:id="rId39"/>
    <p:sldId id="325" r:id="rId40"/>
    <p:sldId id="327" r:id="rId41"/>
    <p:sldId id="329" r:id="rId42"/>
    <p:sldId id="332" r:id="rId43"/>
    <p:sldId id="338" r:id="rId44"/>
    <p:sldId id="299" r:id="rId45"/>
    <p:sldId id="295" r:id="rId46"/>
    <p:sldId id="292" r:id="rId47"/>
    <p:sldId id="270" r:id="rId48"/>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ECDBD7-4E1F-496D-B6F2-54A702A40D24}">
          <p14:sldIdLst>
            <p14:sldId id="291"/>
            <p14:sldId id="293"/>
            <p14:sldId id="287"/>
            <p14:sldId id="301"/>
            <p14:sldId id="300"/>
            <p14:sldId id="330"/>
            <p14:sldId id="333"/>
            <p14:sldId id="334"/>
            <p14:sldId id="341"/>
            <p14:sldId id="342"/>
            <p14:sldId id="343"/>
            <p14:sldId id="294"/>
            <p14:sldId id="304"/>
            <p14:sldId id="306"/>
            <p14:sldId id="324"/>
            <p14:sldId id="326"/>
            <p14:sldId id="307"/>
            <p14:sldId id="320"/>
            <p14:sldId id="309"/>
            <p14:sldId id="311"/>
            <p14:sldId id="313"/>
            <p14:sldId id="315"/>
            <p14:sldId id="321"/>
            <p14:sldId id="322"/>
            <p14:sldId id="344"/>
            <p14:sldId id="318"/>
            <p14:sldId id="319"/>
            <p14:sldId id="323"/>
            <p14:sldId id="298"/>
            <p14:sldId id="297"/>
            <p14:sldId id="317"/>
            <p14:sldId id="302"/>
            <p14:sldId id="331"/>
            <p14:sldId id="310"/>
            <p14:sldId id="305"/>
            <p14:sldId id="337"/>
            <p14:sldId id="314"/>
            <p14:sldId id="316"/>
            <p14:sldId id="325"/>
            <p14:sldId id="327"/>
            <p14:sldId id="329"/>
            <p14:sldId id="332"/>
            <p14:sldId id="338"/>
            <p14:sldId id="299"/>
            <p14:sldId id="295"/>
            <p14:sldId id="292"/>
          </p14:sldIdLst>
        </p14:section>
        <p14:section name="Untitled Section" id="{9C5F44EC-C021-494C-9E0B-7CCC8E5B1142}">
          <p14:sldIdLst>
            <p14:sldId id="27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81C"/>
    <a:srgbClr val="FFFFFF"/>
    <a:srgbClr val="C02050"/>
    <a:srgbClr val="00A050"/>
    <a:srgbClr val="E8F4F0"/>
    <a:srgbClr val="702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F53BD3-9076-4031-ABFF-2D6973706D99}" v="1453" dt="2018-02-02T14:17:25.740"/>
    <p1510:client id="{A25A15C1-E020-417A-997B-2035CC952D34}" v="488" dt="2018-02-01T20:50:28.012"/>
    <p1510:client id="{67D784AC-E392-4A0A-9EEB-631121855504}" v="78" dt="2018-02-01T21:48:42.245"/>
    <p1510:client id="{675D546B-721E-4E30-98A4-2A440DC04BC1}" v="1212" dt="2018-02-02T13:59:48.866"/>
    <p1510:client id="{61184E0B-8DBE-4A20-A794-4618C1F58266}" v="670" dt="2018-02-01T19:11:20.023"/>
    <p1510:client id="{BD765E45-A91A-47C9-A7EA-19AC46622E95}" v="497" dt="2018-02-01T22:13:23.283"/>
    <p1510:client id="{FBFBE8CE-A762-4B58-9A45-F4CF34C92173}" v="53" dt="2018-02-01T16:35:43.334"/>
    <p1510:client id="{552F76BF-B4D3-4908-8597-2526C442AF52}" v="236" dt="2018-02-01T16:58:07.029"/>
    <p1510:client id="{C4453F64-9C0D-4855-B528-D60824978C2E}" v="822" dt="2018-02-01T21:24:06.094"/>
    <p1510:client id="{0A57F9FB-0FD2-45D5-A29E-74CFC086445B}" v="802" dt="2018-02-01T21:49:52.127"/>
    <p1510:client id="{3B4ABD85-91F0-4D73-ABA6-3C10423BAE8F}" v="44" dt="2018-02-02T13:20:22.748"/>
    <p1510:client id="{C32DFE21-70B9-40B7-BE6D-A84ED09F0BC3}" v="191" dt="2018-02-02T14:03:05.084"/>
    <p1510:client id="{50788147-D0E9-48E8-8E9B-BF3DC6C916B6}" v="48" dt="2018-02-02T13:57:22.783"/>
    <p1510:client id="{49D674DF-1BE2-4550-8FDD-D3CCB286083C}" v="8" dt="2018-02-02T14:13:26.416"/>
    <p1510:client id="{1474296F-29C3-4DF4-A30D-4090610C299A}" v="17" dt="2018-02-02T14:17:02.7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42" y="27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F449CB-C27D-4E80-840C-82D9C767FFD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619B8568-F486-44F3-B186-980DC929969A}">
      <dgm:prSet phldrT="[Text]" custT="1"/>
      <dgm:spPr/>
      <dgm:t>
        <a:bodyPr/>
        <a:lstStyle/>
        <a:p>
          <a:r>
            <a:rPr lang="en-GB" sz="1200" dirty="0"/>
            <a:t>HHS context</a:t>
          </a:r>
        </a:p>
      </dgm:t>
    </dgm:pt>
    <dgm:pt modelId="{FDA6FF80-DB6E-4BB4-B480-2133D48EA8B9}" type="parTrans" cxnId="{230B0F4B-9630-4AEE-A277-5D484AB7A3C4}">
      <dgm:prSet/>
      <dgm:spPr/>
      <dgm:t>
        <a:bodyPr/>
        <a:lstStyle/>
        <a:p>
          <a:endParaRPr lang="en-GB"/>
        </a:p>
      </dgm:t>
    </dgm:pt>
    <dgm:pt modelId="{C3287767-AFED-4E67-8C0F-6741A861A940}" type="sibTrans" cxnId="{230B0F4B-9630-4AEE-A277-5D484AB7A3C4}">
      <dgm:prSet/>
      <dgm:spPr>
        <a:solidFill>
          <a:srgbClr val="FFFF66"/>
        </a:solidFill>
      </dgm:spPr>
      <dgm:t>
        <a:bodyPr/>
        <a:lstStyle/>
        <a:p>
          <a:endParaRPr lang="en-GB" dirty="0">
            <a:solidFill>
              <a:srgbClr val="FF0000"/>
            </a:solidFill>
          </a:endParaRPr>
        </a:p>
      </dgm:t>
    </dgm:pt>
    <dgm:pt modelId="{0D0D6253-37EC-4DC5-AEFD-7BF35074A843}">
      <dgm:prSet phldrT="[Text]" custT="1"/>
      <dgm:spPr/>
      <dgm:t>
        <a:bodyPr/>
        <a:lstStyle/>
        <a:p>
          <a:r>
            <a:rPr lang="en-GB" sz="1200" dirty="0"/>
            <a:t>Code-athon</a:t>
          </a:r>
        </a:p>
      </dgm:t>
    </dgm:pt>
    <dgm:pt modelId="{D069ADDC-0080-40C3-98B8-D0B66F72E30F}" type="parTrans" cxnId="{3C7E46A8-CB2A-45B2-8386-C80E8E7EEACA}">
      <dgm:prSet/>
      <dgm:spPr/>
      <dgm:t>
        <a:bodyPr/>
        <a:lstStyle/>
        <a:p>
          <a:endParaRPr lang="en-GB"/>
        </a:p>
      </dgm:t>
    </dgm:pt>
    <dgm:pt modelId="{E97459A1-46EB-4687-9259-FA7CAE10DD71}" type="sibTrans" cxnId="{3C7E46A8-CB2A-45B2-8386-C80E8E7EEACA}">
      <dgm:prSet/>
      <dgm:spPr>
        <a:solidFill>
          <a:srgbClr val="FFFF66"/>
        </a:solidFill>
      </dgm:spPr>
      <dgm:t>
        <a:bodyPr/>
        <a:lstStyle/>
        <a:p>
          <a:endParaRPr lang="en-GB" dirty="0">
            <a:solidFill>
              <a:srgbClr val="FF0000"/>
            </a:solidFill>
          </a:endParaRPr>
        </a:p>
      </dgm:t>
    </dgm:pt>
    <dgm:pt modelId="{F87B4CEB-D765-481E-BC5D-A30A80DEFD79}">
      <dgm:prSet phldrT="[Text]" custT="1"/>
      <dgm:spPr/>
      <dgm:t>
        <a:bodyPr/>
        <a:lstStyle/>
        <a:p>
          <a:r>
            <a:rPr lang="en-GB" sz="1200" dirty="0"/>
            <a:t>KidneyX</a:t>
          </a:r>
        </a:p>
      </dgm:t>
    </dgm:pt>
    <dgm:pt modelId="{C565EB71-067C-4431-B0A7-EFC118AEA8A9}" type="parTrans" cxnId="{5A0038FD-FCB8-47B8-973B-A26876F2805F}">
      <dgm:prSet/>
      <dgm:spPr/>
      <dgm:t>
        <a:bodyPr/>
        <a:lstStyle/>
        <a:p>
          <a:endParaRPr lang="en-GB"/>
        </a:p>
      </dgm:t>
    </dgm:pt>
    <dgm:pt modelId="{5A5A2D39-991C-407E-89C0-B872B651951E}" type="sibTrans" cxnId="{5A0038FD-FCB8-47B8-973B-A26876F2805F}">
      <dgm:prSet/>
      <dgm:spPr>
        <a:solidFill>
          <a:srgbClr val="FFFF66"/>
        </a:solidFill>
      </dgm:spPr>
      <dgm:t>
        <a:bodyPr/>
        <a:lstStyle/>
        <a:p>
          <a:endParaRPr lang="en-GB" dirty="0">
            <a:solidFill>
              <a:srgbClr val="FF0000"/>
            </a:solidFill>
          </a:endParaRPr>
        </a:p>
      </dgm:t>
    </dgm:pt>
    <dgm:pt modelId="{93F402F3-793D-4F52-A0F4-28268826FD0E}">
      <dgm:prSet phldrT="[Text]" custT="1"/>
      <dgm:spPr/>
      <dgm:t>
        <a:bodyPr/>
        <a:lstStyle/>
        <a:p>
          <a:r>
            <a:rPr lang="en-GB" sz="1200" dirty="0"/>
            <a:t>Data Science colab</a:t>
          </a:r>
        </a:p>
      </dgm:t>
    </dgm:pt>
    <dgm:pt modelId="{3F2F3D29-FDAE-4B1F-B2D6-B9995119D33C}" type="parTrans" cxnId="{C745EFD0-F36A-4FCC-964E-1779901C4A6F}">
      <dgm:prSet/>
      <dgm:spPr/>
      <dgm:t>
        <a:bodyPr/>
        <a:lstStyle/>
        <a:p>
          <a:endParaRPr lang="en-GB"/>
        </a:p>
      </dgm:t>
    </dgm:pt>
    <dgm:pt modelId="{C7C37AC1-7620-4DC3-A53C-B3CB7259FA6A}" type="sibTrans" cxnId="{C745EFD0-F36A-4FCC-964E-1779901C4A6F}">
      <dgm:prSet/>
      <dgm:spPr>
        <a:solidFill>
          <a:srgbClr val="FFFF66"/>
        </a:solidFill>
      </dgm:spPr>
      <dgm:t>
        <a:bodyPr/>
        <a:lstStyle/>
        <a:p>
          <a:endParaRPr lang="en-GB" dirty="0">
            <a:solidFill>
              <a:srgbClr val="FF0000"/>
            </a:solidFill>
          </a:endParaRPr>
        </a:p>
      </dgm:t>
    </dgm:pt>
    <dgm:pt modelId="{A3ECD5CC-A029-45DC-86FC-DC48383B5265}">
      <dgm:prSet phldrT="[Text]" custT="1"/>
      <dgm:spPr/>
      <dgm:t>
        <a:bodyPr/>
        <a:lstStyle/>
        <a:p>
          <a:r>
            <a:rPr lang="en-GB" sz="1200" dirty="0"/>
            <a:t>NCHS</a:t>
          </a:r>
        </a:p>
      </dgm:t>
    </dgm:pt>
    <dgm:pt modelId="{3AD0BEA2-F5BB-4381-A737-A82377F2CBD0}" type="parTrans" cxnId="{08483DEB-5E07-47BD-B0BA-44025E194BCD}">
      <dgm:prSet/>
      <dgm:spPr/>
      <dgm:t>
        <a:bodyPr/>
        <a:lstStyle/>
        <a:p>
          <a:endParaRPr lang="en-GB"/>
        </a:p>
      </dgm:t>
    </dgm:pt>
    <dgm:pt modelId="{66825C80-2BE7-40DE-B541-9AA0C3A4CFF6}" type="sibTrans" cxnId="{08483DEB-5E07-47BD-B0BA-44025E194BCD}">
      <dgm:prSet/>
      <dgm:spPr>
        <a:solidFill>
          <a:srgbClr val="FFFF66"/>
        </a:solidFill>
      </dgm:spPr>
      <dgm:t>
        <a:bodyPr/>
        <a:lstStyle/>
        <a:p>
          <a:endParaRPr lang="en-GB" dirty="0">
            <a:solidFill>
              <a:srgbClr val="FF0000"/>
            </a:solidFill>
          </a:endParaRPr>
        </a:p>
      </dgm:t>
    </dgm:pt>
    <dgm:pt modelId="{C33FDCE7-E182-44F3-84D1-4B49BAA7DB6F}">
      <dgm:prSet phldrT="[Text]" custT="1"/>
      <dgm:spPr/>
      <dgm:t>
        <a:bodyPr/>
        <a:lstStyle/>
        <a:p>
          <a:r>
            <a:rPr lang="en-GB" sz="1200" dirty="0"/>
            <a:t>DeBeaumont</a:t>
          </a:r>
        </a:p>
      </dgm:t>
    </dgm:pt>
    <dgm:pt modelId="{8DEA126D-07FE-4FB2-831C-C32D3CA0610F}" type="parTrans" cxnId="{1E948C91-BDC7-44C5-96BC-30DF82434A55}">
      <dgm:prSet/>
      <dgm:spPr/>
      <dgm:t>
        <a:bodyPr/>
        <a:lstStyle/>
        <a:p>
          <a:endParaRPr lang="en-GB"/>
        </a:p>
      </dgm:t>
    </dgm:pt>
    <dgm:pt modelId="{C7D774D6-F98A-4262-9FFF-7D60436294D5}" type="sibTrans" cxnId="{1E948C91-BDC7-44C5-96BC-30DF82434A55}">
      <dgm:prSet/>
      <dgm:spPr>
        <a:solidFill>
          <a:srgbClr val="FFFF66"/>
        </a:solidFill>
      </dgm:spPr>
      <dgm:t>
        <a:bodyPr/>
        <a:lstStyle/>
        <a:p>
          <a:endParaRPr lang="en-GB" dirty="0">
            <a:solidFill>
              <a:srgbClr val="FF0000"/>
            </a:solidFill>
          </a:endParaRPr>
        </a:p>
      </dgm:t>
    </dgm:pt>
    <dgm:pt modelId="{8F79A288-D637-4790-BE2F-6D5AEA436558}">
      <dgm:prSet phldrT="[Text]" custT="1"/>
      <dgm:spPr/>
      <dgm:t>
        <a:bodyPr/>
        <a:lstStyle/>
        <a:p>
          <a:r>
            <a:rPr lang="en-GB" sz="1200" dirty="0"/>
            <a:t>AR</a:t>
          </a:r>
        </a:p>
      </dgm:t>
    </dgm:pt>
    <dgm:pt modelId="{01111A9D-F7CA-43B5-936C-51AEA8F64808}" type="parTrans" cxnId="{26FBFE8D-7FD5-4355-8545-3AA546DC5CDD}">
      <dgm:prSet/>
      <dgm:spPr/>
      <dgm:t>
        <a:bodyPr/>
        <a:lstStyle/>
        <a:p>
          <a:endParaRPr lang="en-GB"/>
        </a:p>
      </dgm:t>
    </dgm:pt>
    <dgm:pt modelId="{F500B7EC-E0E6-4C1D-9E6D-E97547FB5C1A}" type="sibTrans" cxnId="{26FBFE8D-7FD5-4355-8545-3AA546DC5CDD}">
      <dgm:prSet/>
      <dgm:spPr>
        <a:solidFill>
          <a:srgbClr val="FFFF66"/>
        </a:solidFill>
      </dgm:spPr>
      <dgm:t>
        <a:bodyPr/>
        <a:lstStyle/>
        <a:p>
          <a:endParaRPr lang="en-GB" dirty="0">
            <a:solidFill>
              <a:srgbClr val="FF0000"/>
            </a:solidFill>
          </a:endParaRPr>
        </a:p>
      </dgm:t>
    </dgm:pt>
    <dgm:pt modelId="{AC8E9AF9-9721-4BE6-8C3B-3C3F86DE40DE}" type="pres">
      <dgm:prSet presAssocID="{23F449CB-C27D-4E80-840C-82D9C767FFD1}" presName="cycle" presStyleCnt="0">
        <dgm:presLayoutVars>
          <dgm:dir/>
          <dgm:resizeHandles val="exact"/>
        </dgm:presLayoutVars>
      </dgm:prSet>
      <dgm:spPr/>
    </dgm:pt>
    <dgm:pt modelId="{353CBD16-423C-4ABE-89A4-8BE22F3DFE57}" type="pres">
      <dgm:prSet presAssocID="{619B8568-F486-44F3-B186-980DC929969A}" presName="node" presStyleLbl="node1" presStyleIdx="0" presStyleCnt="7">
        <dgm:presLayoutVars>
          <dgm:bulletEnabled val="1"/>
        </dgm:presLayoutVars>
      </dgm:prSet>
      <dgm:spPr/>
    </dgm:pt>
    <dgm:pt modelId="{7A5ACD78-F719-43DA-A1CC-5573E5B5838A}" type="pres">
      <dgm:prSet presAssocID="{C3287767-AFED-4E67-8C0F-6741A861A940}" presName="sibTrans" presStyleLbl="sibTrans2D1" presStyleIdx="0" presStyleCnt="7"/>
      <dgm:spPr/>
    </dgm:pt>
    <dgm:pt modelId="{99BFA45D-4900-4D56-B45B-DF0973A6C2B0}" type="pres">
      <dgm:prSet presAssocID="{C3287767-AFED-4E67-8C0F-6741A861A940}" presName="connectorText" presStyleLbl="sibTrans2D1" presStyleIdx="0" presStyleCnt="7"/>
      <dgm:spPr/>
    </dgm:pt>
    <dgm:pt modelId="{78D77C5E-15C5-4A2D-865F-E978B0E31797}" type="pres">
      <dgm:prSet presAssocID="{0D0D6253-37EC-4DC5-AEFD-7BF35074A843}" presName="node" presStyleLbl="node1" presStyleIdx="1" presStyleCnt="7">
        <dgm:presLayoutVars>
          <dgm:bulletEnabled val="1"/>
        </dgm:presLayoutVars>
      </dgm:prSet>
      <dgm:spPr/>
    </dgm:pt>
    <dgm:pt modelId="{71419072-FBF6-47D6-83E7-7DC3203ED1B6}" type="pres">
      <dgm:prSet presAssocID="{E97459A1-46EB-4687-9259-FA7CAE10DD71}" presName="sibTrans" presStyleLbl="sibTrans2D1" presStyleIdx="1" presStyleCnt="7"/>
      <dgm:spPr/>
    </dgm:pt>
    <dgm:pt modelId="{AD998804-09E9-4EED-8618-BD63953A46ED}" type="pres">
      <dgm:prSet presAssocID="{E97459A1-46EB-4687-9259-FA7CAE10DD71}" presName="connectorText" presStyleLbl="sibTrans2D1" presStyleIdx="1" presStyleCnt="7"/>
      <dgm:spPr/>
    </dgm:pt>
    <dgm:pt modelId="{3A1BD47A-CB22-4500-8AC1-0E2AA026DD30}" type="pres">
      <dgm:prSet presAssocID="{F87B4CEB-D765-481E-BC5D-A30A80DEFD79}" presName="node" presStyleLbl="node1" presStyleIdx="2" presStyleCnt="7">
        <dgm:presLayoutVars>
          <dgm:bulletEnabled val="1"/>
        </dgm:presLayoutVars>
      </dgm:prSet>
      <dgm:spPr/>
    </dgm:pt>
    <dgm:pt modelId="{2C263B01-F8CD-43F4-8462-25179773129D}" type="pres">
      <dgm:prSet presAssocID="{5A5A2D39-991C-407E-89C0-B872B651951E}" presName="sibTrans" presStyleLbl="sibTrans2D1" presStyleIdx="2" presStyleCnt="7"/>
      <dgm:spPr/>
    </dgm:pt>
    <dgm:pt modelId="{02224E90-EF74-4B9A-814B-4675DDE96B84}" type="pres">
      <dgm:prSet presAssocID="{5A5A2D39-991C-407E-89C0-B872B651951E}" presName="connectorText" presStyleLbl="sibTrans2D1" presStyleIdx="2" presStyleCnt="7"/>
      <dgm:spPr/>
    </dgm:pt>
    <dgm:pt modelId="{747E5DF4-2524-4A41-AC44-5F549D62C84D}" type="pres">
      <dgm:prSet presAssocID="{93F402F3-793D-4F52-A0F4-28268826FD0E}" presName="node" presStyleLbl="node1" presStyleIdx="3" presStyleCnt="7" custRadScaleRad="103109" custRadScaleInc="3225">
        <dgm:presLayoutVars>
          <dgm:bulletEnabled val="1"/>
        </dgm:presLayoutVars>
      </dgm:prSet>
      <dgm:spPr/>
    </dgm:pt>
    <dgm:pt modelId="{889F4E3A-F82F-460A-921A-7E34789E1013}" type="pres">
      <dgm:prSet presAssocID="{C7C37AC1-7620-4DC3-A53C-B3CB7259FA6A}" presName="sibTrans" presStyleLbl="sibTrans2D1" presStyleIdx="3" presStyleCnt="7"/>
      <dgm:spPr/>
    </dgm:pt>
    <dgm:pt modelId="{537CCDB6-A265-415A-A26B-B43066B103E1}" type="pres">
      <dgm:prSet presAssocID="{C7C37AC1-7620-4DC3-A53C-B3CB7259FA6A}" presName="connectorText" presStyleLbl="sibTrans2D1" presStyleIdx="3" presStyleCnt="7"/>
      <dgm:spPr/>
    </dgm:pt>
    <dgm:pt modelId="{A3E39647-FF03-4DF6-912C-42256357D1F5}" type="pres">
      <dgm:prSet presAssocID="{A3ECD5CC-A029-45DC-86FC-DC48383B5265}" presName="node" presStyleLbl="node1" presStyleIdx="4" presStyleCnt="7">
        <dgm:presLayoutVars>
          <dgm:bulletEnabled val="1"/>
        </dgm:presLayoutVars>
      </dgm:prSet>
      <dgm:spPr/>
    </dgm:pt>
    <dgm:pt modelId="{BCDA63B1-132F-40DF-A1BA-EA85D5859401}" type="pres">
      <dgm:prSet presAssocID="{66825C80-2BE7-40DE-B541-9AA0C3A4CFF6}" presName="sibTrans" presStyleLbl="sibTrans2D1" presStyleIdx="4" presStyleCnt="7"/>
      <dgm:spPr/>
    </dgm:pt>
    <dgm:pt modelId="{FEF157A2-6D23-4F98-ACC4-17A20237915B}" type="pres">
      <dgm:prSet presAssocID="{66825C80-2BE7-40DE-B541-9AA0C3A4CFF6}" presName="connectorText" presStyleLbl="sibTrans2D1" presStyleIdx="4" presStyleCnt="7"/>
      <dgm:spPr/>
    </dgm:pt>
    <dgm:pt modelId="{AA5051E8-CBB4-470A-94C9-1B34BAE15EB8}" type="pres">
      <dgm:prSet presAssocID="{C33FDCE7-E182-44F3-84D1-4B49BAA7DB6F}" presName="node" presStyleLbl="node1" presStyleIdx="5" presStyleCnt="7">
        <dgm:presLayoutVars>
          <dgm:bulletEnabled val="1"/>
        </dgm:presLayoutVars>
      </dgm:prSet>
      <dgm:spPr/>
    </dgm:pt>
    <dgm:pt modelId="{3765B9CA-23AE-45A6-9A31-F71D8917D77E}" type="pres">
      <dgm:prSet presAssocID="{C7D774D6-F98A-4262-9FFF-7D60436294D5}" presName="sibTrans" presStyleLbl="sibTrans2D1" presStyleIdx="5" presStyleCnt="7"/>
      <dgm:spPr/>
    </dgm:pt>
    <dgm:pt modelId="{8BF8E775-B79C-4ED0-948C-512F996CF5BE}" type="pres">
      <dgm:prSet presAssocID="{C7D774D6-F98A-4262-9FFF-7D60436294D5}" presName="connectorText" presStyleLbl="sibTrans2D1" presStyleIdx="5" presStyleCnt="7"/>
      <dgm:spPr/>
    </dgm:pt>
    <dgm:pt modelId="{4AE06913-D2E2-4CDC-B6B2-0EB7FF0730CB}" type="pres">
      <dgm:prSet presAssocID="{8F79A288-D637-4790-BE2F-6D5AEA436558}" presName="node" presStyleLbl="node1" presStyleIdx="6" presStyleCnt="7">
        <dgm:presLayoutVars>
          <dgm:bulletEnabled val="1"/>
        </dgm:presLayoutVars>
      </dgm:prSet>
      <dgm:spPr/>
    </dgm:pt>
    <dgm:pt modelId="{FC5348D1-419F-4A41-A6A3-FC3A5F8B06BF}" type="pres">
      <dgm:prSet presAssocID="{F500B7EC-E0E6-4C1D-9E6D-E97547FB5C1A}" presName="sibTrans" presStyleLbl="sibTrans2D1" presStyleIdx="6" presStyleCnt="7"/>
      <dgm:spPr/>
    </dgm:pt>
    <dgm:pt modelId="{87B18D07-D427-4737-A79D-3241E2238F5E}" type="pres">
      <dgm:prSet presAssocID="{F500B7EC-E0E6-4C1D-9E6D-E97547FB5C1A}" presName="connectorText" presStyleLbl="sibTrans2D1" presStyleIdx="6" presStyleCnt="7"/>
      <dgm:spPr/>
    </dgm:pt>
  </dgm:ptLst>
  <dgm:cxnLst>
    <dgm:cxn modelId="{80B48600-7365-4802-AF97-B829A3ADBDE4}" type="presOf" srcId="{C33FDCE7-E182-44F3-84D1-4B49BAA7DB6F}" destId="{AA5051E8-CBB4-470A-94C9-1B34BAE15EB8}" srcOrd="0" destOrd="0" presId="urn:microsoft.com/office/officeart/2005/8/layout/cycle2"/>
    <dgm:cxn modelId="{0A984202-AE46-462F-AD08-3A9E902035A8}" type="presOf" srcId="{C3287767-AFED-4E67-8C0F-6741A861A940}" destId="{99BFA45D-4900-4D56-B45B-DF0973A6C2B0}" srcOrd="1" destOrd="0" presId="urn:microsoft.com/office/officeart/2005/8/layout/cycle2"/>
    <dgm:cxn modelId="{054DFD21-D456-4D9F-97A1-903773AF6B42}" type="presOf" srcId="{5A5A2D39-991C-407E-89C0-B872B651951E}" destId="{2C263B01-F8CD-43F4-8462-25179773129D}" srcOrd="0" destOrd="0" presId="urn:microsoft.com/office/officeart/2005/8/layout/cycle2"/>
    <dgm:cxn modelId="{7BD3D540-5DAA-453D-8AB6-A3E77643832A}" type="presOf" srcId="{66825C80-2BE7-40DE-B541-9AA0C3A4CFF6}" destId="{FEF157A2-6D23-4F98-ACC4-17A20237915B}" srcOrd="1" destOrd="0" presId="urn:microsoft.com/office/officeart/2005/8/layout/cycle2"/>
    <dgm:cxn modelId="{A24E0A66-331C-4736-B0CC-2F3C9A52B957}" type="presOf" srcId="{8F79A288-D637-4790-BE2F-6D5AEA436558}" destId="{4AE06913-D2E2-4CDC-B6B2-0EB7FF0730CB}" srcOrd="0" destOrd="0" presId="urn:microsoft.com/office/officeart/2005/8/layout/cycle2"/>
    <dgm:cxn modelId="{594CF967-6D01-4B0B-84C8-BBECF058045B}" type="presOf" srcId="{C7C37AC1-7620-4DC3-A53C-B3CB7259FA6A}" destId="{537CCDB6-A265-415A-A26B-B43066B103E1}" srcOrd="1" destOrd="0" presId="urn:microsoft.com/office/officeart/2005/8/layout/cycle2"/>
    <dgm:cxn modelId="{230B0F4B-9630-4AEE-A277-5D484AB7A3C4}" srcId="{23F449CB-C27D-4E80-840C-82D9C767FFD1}" destId="{619B8568-F486-44F3-B186-980DC929969A}" srcOrd="0" destOrd="0" parTransId="{FDA6FF80-DB6E-4BB4-B480-2133D48EA8B9}" sibTransId="{C3287767-AFED-4E67-8C0F-6741A861A940}"/>
    <dgm:cxn modelId="{3E65826B-B97C-40C1-8CAB-17C5E940CB11}" type="presOf" srcId="{F500B7EC-E0E6-4C1D-9E6D-E97547FB5C1A}" destId="{87B18D07-D427-4737-A79D-3241E2238F5E}" srcOrd="1" destOrd="0" presId="urn:microsoft.com/office/officeart/2005/8/layout/cycle2"/>
    <dgm:cxn modelId="{EDA65E74-E0ED-461D-B52C-8A80779C9A57}" type="presOf" srcId="{C7D774D6-F98A-4262-9FFF-7D60436294D5}" destId="{8BF8E775-B79C-4ED0-948C-512F996CF5BE}" srcOrd="1" destOrd="0" presId="urn:microsoft.com/office/officeart/2005/8/layout/cycle2"/>
    <dgm:cxn modelId="{833B7458-475C-4533-AE9E-336D5A6149FD}" type="presOf" srcId="{F87B4CEB-D765-481E-BC5D-A30A80DEFD79}" destId="{3A1BD47A-CB22-4500-8AC1-0E2AA026DD30}" srcOrd="0" destOrd="0" presId="urn:microsoft.com/office/officeart/2005/8/layout/cycle2"/>
    <dgm:cxn modelId="{346B5079-4564-43ED-B59D-2D7AE585021E}" type="presOf" srcId="{E97459A1-46EB-4687-9259-FA7CAE10DD71}" destId="{AD998804-09E9-4EED-8618-BD63953A46ED}" srcOrd="1" destOrd="0" presId="urn:microsoft.com/office/officeart/2005/8/layout/cycle2"/>
    <dgm:cxn modelId="{7510FD81-A79B-4154-9C99-78631248C942}" type="presOf" srcId="{66825C80-2BE7-40DE-B541-9AA0C3A4CFF6}" destId="{BCDA63B1-132F-40DF-A1BA-EA85D5859401}" srcOrd="0" destOrd="0" presId="urn:microsoft.com/office/officeart/2005/8/layout/cycle2"/>
    <dgm:cxn modelId="{26FBFE8D-7FD5-4355-8545-3AA546DC5CDD}" srcId="{23F449CB-C27D-4E80-840C-82D9C767FFD1}" destId="{8F79A288-D637-4790-BE2F-6D5AEA436558}" srcOrd="6" destOrd="0" parTransId="{01111A9D-F7CA-43B5-936C-51AEA8F64808}" sibTransId="{F500B7EC-E0E6-4C1D-9E6D-E97547FB5C1A}"/>
    <dgm:cxn modelId="{1E948C91-BDC7-44C5-96BC-30DF82434A55}" srcId="{23F449CB-C27D-4E80-840C-82D9C767FFD1}" destId="{C33FDCE7-E182-44F3-84D1-4B49BAA7DB6F}" srcOrd="5" destOrd="0" parTransId="{8DEA126D-07FE-4FB2-831C-C32D3CA0610F}" sibTransId="{C7D774D6-F98A-4262-9FFF-7D60436294D5}"/>
    <dgm:cxn modelId="{CF9FFF92-69FF-4C42-A256-370EDCCCA50C}" type="presOf" srcId="{C7C37AC1-7620-4DC3-A53C-B3CB7259FA6A}" destId="{889F4E3A-F82F-460A-921A-7E34789E1013}" srcOrd="0" destOrd="0" presId="urn:microsoft.com/office/officeart/2005/8/layout/cycle2"/>
    <dgm:cxn modelId="{A1ECCB9B-8875-47DA-8CB8-02D425E90A79}" type="presOf" srcId="{C7D774D6-F98A-4262-9FFF-7D60436294D5}" destId="{3765B9CA-23AE-45A6-9A31-F71D8917D77E}" srcOrd="0" destOrd="0" presId="urn:microsoft.com/office/officeart/2005/8/layout/cycle2"/>
    <dgm:cxn modelId="{3C7E46A8-CB2A-45B2-8386-C80E8E7EEACA}" srcId="{23F449CB-C27D-4E80-840C-82D9C767FFD1}" destId="{0D0D6253-37EC-4DC5-AEFD-7BF35074A843}" srcOrd="1" destOrd="0" parTransId="{D069ADDC-0080-40C3-98B8-D0B66F72E30F}" sibTransId="{E97459A1-46EB-4687-9259-FA7CAE10DD71}"/>
    <dgm:cxn modelId="{D8DF67B7-A70A-4815-A302-5C3AFEF8A179}" type="presOf" srcId="{23F449CB-C27D-4E80-840C-82D9C767FFD1}" destId="{AC8E9AF9-9721-4BE6-8C3B-3C3F86DE40DE}" srcOrd="0" destOrd="0" presId="urn:microsoft.com/office/officeart/2005/8/layout/cycle2"/>
    <dgm:cxn modelId="{FB59FDC9-1670-45A1-8C75-302B593C4127}" type="presOf" srcId="{0D0D6253-37EC-4DC5-AEFD-7BF35074A843}" destId="{78D77C5E-15C5-4A2D-865F-E978B0E31797}" srcOrd="0" destOrd="0" presId="urn:microsoft.com/office/officeart/2005/8/layout/cycle2"/>
    <dgm:cxn modelId="{9C1426CA-259E-4862-8AF1-7950B6EFEE34}" type="presOf" srcId="{F500B7EC-E0E6-4C1D-9E6D-E97547FB5C1A}" destId="{FC5348D1-419F-4A41-A6A3-FC3A5F8B06BF}" srcOrd="0" destOrd="0" presId="urn:microsoft.com/office/officeart/2005/8/layout/cycle2"/>
    <dgm:cxn modelId="{57CB03CC-F146-49DC-9781-7D6149D3A765}" type="presOf" srcId="{619B8568-F486-44F3-B186-980DC929969A}" destId="{353CBD16-423C-4ABE-89A4-8BE22F3DFE57}" srcOrd="0" destOrd="0" presId="urn:microsoft.com/office/officeart/2005/8/layout/cycle2"/>
    <dgm:cxn modelId="{C745EFD0-F36A-4FCC-964E-1779901C4A6F}" srcId="{23F449CB-C27D-4E80-840C-82D9C767FFD1}" destId="{93F402F3-793D-4F52-A0F4-28268826FD0E}" srcOrd="3" destOrd="0" parTransId="{3F2F3D29-FDAE-4B1F-B2D6-B9995119D33C}" sibTransId="{C7C37AC1-7620-4DC3-A53C-B3CB7259FA6A}"/>
    <dgm:cxn modelId="{6DF999DF-5576-4429-B15D-09556EBF8B11}" type="presOf" srcId="{E97459A1-46EB-4687-9259-FA7CAE10DD71}" destId="{71419072-FBF6-47D6-83E7-7DC3203ED1B6}" srcOrd="0" destOrd="0" presId="urn:microsoft.com/office/officeart/2005/8/layout/cycle2"/>
    <dgm:cxn modelId="{08483DEB-5E07-47BD-B0BA-44025E194BCD}" srcId="{23F449CB-C27D-4E80-840C-82D9C767FFD1}" destId="{A3ECD5CC-A029-45DC-86FC-DC48383B5265}" srcOrd="4" destOrd="0" parTransId="{3AD0BEA2-F5BB-4381-A737-A82377F2CBD0}" sibTransId="{66825C80-2BE7-40DE-B541-9AA0C3A4CFF6}"/>
    <dgm:cxn modelId="{6D334BEC-6807-4C20-9B45-A90E503FD381}" type="presOf" srcId="{A3ECD5CC-A029-45DC-86FC-DC48383B5265}" destId="{A3E39647-FF03-4DF6-912C-42256357D1F5}" srcOrd="0" destOrd="0" presId="urn:microsoft.com/office/officeart/2005/8/layout/cycle2"/>
    <dgm:cxn modelId="{2FB077F3-9756-4075-B6BA-63940218E415}" type="presOf" srcId="{93F402F3-793D-4F52-A0F4-28268826FD0E}" destId="{747E5DF4-2524-4A41-AC44-5F549D62C84D}" srcOrd="0" destOrd="0" presId="urn:microsoft.com/office/officeart/2005/8/layout/cycle2"/>
    <dgm:cxn modelId="{14A1ACF7-5037-4FC1-8B25-8DED5D313C79}" type="presOf" srcId="{C3287767-AFED-4E67-8C0F-6741A861A940}" destId="{7A5ACD78-F719-43DA-A1CC-5573E5B5838A}" srcOrd="0" destOrd="0" presId="urn:microsoft.com/office/officeart/2005/8/layout/cycle2"/>
    <dgm:cxn modelId="{EFE1CFFC-11C6-47B6-844F-D29C43C24D49}" type="presOf" srcId="{5A5A2D39-991C-407E-89C0-B872B651951E}" destId="{02224E90-EF74-4B9A-814B-4675DDE96B84}" srcOrd="1" destOrd="0" presId="urn:microsoft.com/office/officeart/2005/8/layout/cycle2"/>
    <dgm:cxn modelId="{5A0038FD-FCB8-47B8-973B-A26876F2805F}" srcId="{23F449CB-C27D-4E80-840C-82D9C767FFD1}" destId="{F87B4CEB-D765-481E-BC5D-A30A80DEFD79}" srcOrd="2" destOrd="0" parTransId="{C565EB71-067C-4431-B0A7-EFC118AEA8A9}" sibTransId="{5A5A2D39-991C-407E-89C0-B872B651951E}"/>
    <dgm:cxn modelId="{0B5FB13F-33D3-4A2A-BBB0-2892381D8C23}" type="presParOf" srcId="{AC8E9AF9-9721-4BE6-8C3B-3C3F86DE40DE}" destId="{353CBD16-423C-4ABE-89A4-8BE22F3DFE57}" srcOrd="0" destOrd="0" presId="urn:microsoft.com/office/officeart/2005/8/layout/cycle2"/>
    <dgm:cxn modelId="{E7401ABB-266D-4FE8-9F87-76FDDAD44762}" type="presParOf" srcId="{AC8E9AF9-9721-4BE6-8C3B-3C3F86DE40DE}" destId="{7A5ACD78-F719-43DA-A1CC-5573E5B5838A}" srcOrd="1" destOrd="0" presId="urn:microsoft.com/office/officeart/2005/8/layout/cycle2"/>
    <dgm:cxn modelId="{0AB656B2-A72E-4BAC-8A97-842B71E2A5AE}" type="presParOf" srcId="{7A5ACD78-F719-43DA-A1CC-5573E5B5838A}" destId="{99BFA45D-4900-4D56-B45B-DF0973A6C2B0}" srcOrd="0" destOrd="0" presId="urn:microsoft.com/office/officeart/2005/8/layout/cycle2"/>
    <dgm:cxn modelId="{A008798D-CF00-4676-AA52-048E434E148B}" type="presParOf" srcId="{AC8E9AF9-9721-4BE6-8C3B-3C3F86DE40DE}" destId="{78D77C5E-15C5-4A2D-865F-E978B0E31797}" srcOrd="2" destOrd="0" presId="urn:microsoft.com/office/officeart/2005/8/layout/cycle2"/>
    <dgm:cxn modelId="{44DB8CEB-F569-4206-AED6-3AE43FF8A4FF}" type="presParOf" srcId="{AC8E9AF9-9721-4BE6-8C3B-3C3F86DE40DE}" destId="{71419072-FBF6-47D6-83E7-7DC3203ED1B6}" srcOrd="3" destOrd="0" presId="urn:microsoft.com/office/officeart/2005/8/layout/cycle2"/>
    <dgm:cxn modelId="{D64B6288-3FAC-48DF-B1FA-05892D8A7A64}" type="presParOf" srcId="{71419072-FBF6-47D6-83E7-7DC3203ED1B6}" destId="{AD998804-09E9-4EED-8618-BD63953A46ED}" srcOrd="0" destOrd="0" presId="urn:microsoft.com/office/officeart/2005/8/layout/cycle2"/>
    <dgm:cxn modelId="{31E097A9-E3FC-46FA-9262-8518A4F5415A}" type="presParOf" srcId="{AC8E9AF9-9721-4BE6-8C3B-3C3F86DE40DE}" destId="{3A1BD47A-CB22-4500-8AC1-0E2AA026DD30}" srcOrd="4" destOrd="0" presId="urn:microsoft.com/office/officeart/2005/8/layout/cycle2"/>
    <dgm:cxn modelId="{676CBEC4-0932-4052-944D-B00A352FE09D}" type="presParOf" srcId="{AC8E9AF9-9721-4BE6-8C3B-3C3F86DE40DE}" destId="{2C263B01-F8CD-43F4-8462-25179773129D}" srcOrd="5" destOrd="0" presId="urn:microsoft.com/office/officeart/2005/8/layout/cycle2"/>
    <dgm:cxn modelId="{2F1E8A77-9923-4E78-81BA-F042D88794B3}" type="presParOf" srcId="{2C263B01-F8CD-43F4-8462-25179773129D}" destId="{02224E90-EF74-4B9A-814B-4675DDE96B84}" srcOrd="0" destOrd="0" presId="urn:microsoft.com/office/officeart/2005/8/layout/cycle2"/>
    <dgm:cxn modelId="{43D808A0-D628-40CE-BB60-6D8D4C7628E3}" type="presParOf" srcId="{AC8E9AF9-9721-4BE6-8C3B-3C3F86DE40DE}" destId="{747E5DF4-2524-4A41-AC44-5F549D62C84D}" srcOrd="6" destOrd="0" presId="urn:microsoft.com/office/officeart/2005/8/layout/cycle2"/>
    <dgm:cxn modelId="{411D88AA-35F3-4549-BABB-3AD132D7D499}" type="presParOf" srcId="{AC8E9AF9-9721-4BE6-8C3B-3C3F86DE40DE}" destId="{889F4E3A-F82F-460A-921A-7E34789E1013}" srcOrd="7" destOrd="0" presId="urn:microsoft.com/office/officeart/2005/8/layout/cycle2"/>
    <dgm:cxn modelId="{74E2848F-AE5D-46BA-B4D3-213B13AC314C}" type="presParOf" srcId="{889F4E3A-F82F-460A-921A-7E34789E1013}" destId="{537CCDB6-A265-415A-A26B-B43066B103E1}" srcOrd="0" destOrd="0" presId="urn:microsoft.com/office/officeart/2005/8/layout/cycle2"/>
    <dgm:cxn modelId="{AE6BFF11-8D3B-4895-ADC2-8DD9DFACCCDE}" type="presParOf" srcId="{AC8E9AF9-9721-4BE6-8C3B-3C3F86DE40DE}" destId="{A3E39647-FF03-4DF6-912C-42256357D1F5}" srcOrd="8" destOrd="0" presId="urn:microsoft.com/office/officeart/2005/8/layout/cycle2"/>
    <dgm:cxn modelId="{3EC0F2E9-0D68-45DD-85A0-9306C4F6F735}" type="presParOf" srcId="{AC8E9AF9-9721-4BE6-8C3B-3C3F86DE40DE}" destId="{BCDA63B1-132F-40DF-A1BA-EA85D5859401}" srcOrd="9" destOrd="0" presId="urn:microsoft.com/office/officeart/2005/8/layout/cycle2"/>
    <dgm:cxn modelId="{252B7A19-2975-44E3-89CC-F50C3CEC910E}" type="presParOf" srcId="{BCDA63B1-132F-40DF-A1BA-EA85D5859401}" destId="{FEF157A2-6D23-4F98-ACC4-17A20237915B}" srcOrd="0" destOrd="0" presId="urn:microsoft.com/office/officeart/2005/8/layout/cycle2"/>
    <dgm:cxn modelId="{E4648A30-E31A-444D-A8CC-EC19083C31C4}" type="presParOf" srcId="{AC8E9AF9-9721-4BE6-8C3B-3C3F86DE40DE}" destId="{AA5051E8-CBB4-470A-94C9-1B34BAE15EB8}" srcOrd="10" destOrd="0" presId="urn:microsoft.com/office/officeart/2005/8/layout/cycle2"/>
    <dgm:cxn modelId="{9AAB0972-E4F6-4BD2-98CF-57331EEB4855}" type="presParOf" srcId="{AC8E9AF9-9721-4BE6-8C3B-3C3F86DE40DE}" destId="{3765B9CA-23AE-45A6-9A31-F71D8917D77E}" srcOrd="11" destOrd="0" presId="urn:microsoft.com/office/officeart/2005/8/layout/cycle2"/>
    <dgm:cxn modelId="{27A1E61A-616B-4879-AEC9-FA27C06433B0}" type="presParOf" srcId="{3765B9CA-23AE-45A6-9A31-F71D8917D77E}" destId="{8BF8E775-B79C-4ED0-948C-512F996CF5BE}" srcOrd="0" destOrd="0" presId="urn:microsoft.com/office/officeart/2005/8/layout/cycle2"/>
    <dgm:cxn modelId="{8271E492-5522-478A-8F14-2C50CBB3881F}" type="presParOf" srcId="{AC8E9AF9-9721-4BE6-8C3B-3C3F86DE40DE}" destId="{4AE06913-D2E2-4CDC-B6B2-0EB7FF0730CB}" srcOrd="12" destOrd="0" presId="urn:microsoft.com/office/officeart/2005/8/layout/cycle2"/>
    <dgm:cxn modelId="{F9DBE941-37AD-4A29-A709-3B65554BD113}" type="presParOf" srcId="{AC8E9AF9-9721-4BE6-8C3B-3C3F86DE40DE}" destId="{FC5348D1-419F-4A41-A6A3-FC3A5F8B06BF}" srcOrd="13" destOrd="0" presId="urn:microsoft.com/office/officeart/2005/8/layout/cycle2"/>
    <dgm:cxn modelId="{82993252-4627-44DA-B9A1-D1A97B43BE95}" type="presParOf" srcId="{FC5348D1-419F-4A41-A6A3-FC3A5F8B06BF}" destId="{87B18D07-D427-4737-A79D-3241E2238F5E}"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1F183C-D25A-4D03-B56A-E595B6C4C3DB}" type="doc">
      <dgm:prSet loTypeId="urn:microsoft.com/office/officeart/2005/8/layout/equation2" loCatId="process" qsTypeId="urn:microsoft.com/office/officeart/2005/8/quickstyle/simple1" qsCatId="simple" csTypeId="urn:microsoft.com/office/officeart/2005/8/colors/accent1_2" csCatId="accent1" phldr="1"/>
      <dgm:spPr/>
    </dgm:pt>
    <dgm:pt modelId="{F7E4A421-9B1C-4ABE-8E45-2F5950F7BFB0}">
      <dgm:prSet phldrT="[Text]" custT="1"/>
      <dgm:spPr/>
      <dgm:t>
        <a:bodyPr/>
        <a:lstStyle/>
        <a:p>
          <a:r>
            <a:rPr lang="en-GB" sz="1200" dirty="0">
              <a:solidFill>
                <a:schemeClr val="bg1"/>
              </a:solidFill>
              <a:latin typeface="Calibri" pitchFamily="34" charset="0"/>
              <a:cs typeface="Calibri" pitchFamily="34" charset="0"/>
            </a:rPr>
            <a:t>Patient</a:t>
          </a:r>
          <a:r>
            <a:rPr lang="en-GB" sz="1200" baseline="-25000" dirty="0">
              <a:solidFill>
                <a:schemeClr val="bg1"/>
              </a:solidFill>
              <a:latin typeface="Calibri" pitchFamily="34" charset="0"/>
              <a:cs typeface="Calibri" pitchFamily="34" charset="0"/>
            </a:rPr>
            <a:t>1</a:t>
          </a:r>
          <a:r>
            <a:rPr lang="en-GB" sz="1200" dirty="0">
              <a:solidFill>
                <a:schemeClr val="bg1"/>
              </a:solidFill>
              <a:latin typeface="Calibri" pitchFamily="34" charset="0"/>
              <a:cs typeface="Calibri" pitchFamily="34" charset="0"/>
            </a:rPr>
            <a:t> Risk</a:t>
          </a:r>
          <a:endParaRPr lang="en-GB" sz="1200" baseline="-25000" dirty="0">
            <a:solidFill>
              <a:schemeClr val="bg1"/>
            </a:solidFill>
            <a:latin typeface="Calibri" pitchFamily="34" charset="0"/>
            <a:cs typeface="Calibri" pitchFamily="34" charset="0"/>
          </a:endParaRPr>
        </a:p>
      </dgm:t>
    </dgm:pt>
    <dgm:pt modelId="{C6215C1F-994A-4E07-8E8E-64C5DA5CF45E}" type="parTrans" cxnId="{54FD1727-4027-4F52-BB7D-7705A7129CF7}">
      <dgm:prSet/>
      <dgm:spPr/>
      <dgm:t>
        <a:bodyPr/>
        <a:lstStyle/>
        <a:p>
          <a:endParaRPr lang="en-GB" sz="1600">
            <a:solidFill>
              <a:schemeClr val="accent1">
                <a:lumMod val="50000"/>
              </a:schemeClr>
            </a:solidFill>
            <a:latin typeface="Calibri" pitchFamily="34" charset="0"/>
            <a:cs typeface="Calibri" pitchFamily="34" charset="0"/>
          </a:endParaRPr>
        </a:p>
      </dgm:t>
    </dgm:pt>
    <dgm:pt modelId="{7E7038E4-553B-4506-86FE-9E52739D658B}" type="sibTrans" cxnId="{54FD1727-4027-4F52-BB7D-7705A7129CF7}">
      <dgm:prSet custT="1"/>
      <dgm:spPr/>
      <dgm:t>
        <a:bodyPr/>
        <a:lstStyle/>
        <a:p>
          <a:endParaRPr lang="en-GB" sz="1600" dirty="0">
            <a:solidFill>
              <a:schemeClr val="accent1">
                <a:lumMod val="50000"/>
              </a:schemeClr>
            </a:solidFill>
            <a:latin typeface="Calibri" pitchFamily="34" charset="0"/>
            <a:cs typeface="Calibri" pitchFamily="34" charset="0"/>
          </a:endParaRPr>
        </a:p>
      </dgm:t>
    </dgm:pt>
    <dgm:pt modelId="{DF353569-FF52-4CA4-A56D-75E5557444BA}">
      <dgm:prSet phldrT="[Text]" custT="1"/>
      <dgm:spPr/>
      <dgm:t>
        <a:bodyPr/>
        <a:lstStyle/>
        <a:p>
          <a:r>
            <a:rPr lang="en-GB" sz="1200" dirty="0">
              <a:solidFill>
                <a:schemeClr val="bg1"/>
              </a:solidFill>
              <a:latin typeface="Calibri" pitchFamily="34" charset="0"/>
              <a:cs typeface="Calibri" pitchFamily="34" charset="0"/>
            </a:rPr>
            <a:t>Patient</a:t>
          </a:r>
          <a:r>
            <a:rPr lang="en-GB" sz="1200" baseline="-25000" dirty="0">
              <a:solidFill>
                <a:schemeClr val="bg1"/>
              </a:solidFill>
              <a:latin typeface="Calibri" pitchFamily="34" charset="0"/>
              <a:cs typeface="Calibri" pitchFamily="34" charset="0"/>
            </a:rPr>
            <a:t>2</a:t>
          </a:r>
          <a:r>
            <a:rPr lang="en-GB" sz="1200" dirty="0">
              <a:solidFill>
                <a:schemeClr val="bg1"/>
              </a:solidFill>
              <a:latin typeface="Calibri" pitchFamily="34" charset="0"/>
              <a:cs typeface="Calibri" pitchFamily="34" charset="0"/>
            </a:rPr>
            <a:t> Risk</a:t>
          </a:r>
          <a:endParaRPr lang="en-GB" sz="1200" baseline="-25000" dirty="0">
            <a:solidFill>
              <a:schemeClr val="bg1"/>
            </a:solidFill>
            <a:latin typeface="Calibri" pitchFamily="34" charset="0"/>
            <a:cs typeface="Calibri" pitchFamily="34" charset="0"/>
          </a:endParaRPr>
        </a:p>
      </dgm:t>
    </dgm:pt>
    <dgm:pt modelId="{BD0FD893-23CF-4285-8BB0-8D547E9476D2}" type="parTrans" cxnId="{FA18A748-7BFB-46DE-9213-5ECFB4C59003}">
      <dgm:prSet/>
      <dgm:spPr/>
      <dgm:t>
        <a:bodyPr/>
        <a:lstStyle/>
        <a:p>
          <a:endParaRPr lang="en-GB" sz="1600">
            <a:solidFill>
              <a:schemeClr val="accent1">
                <a:lumMod val="50000"/>
              </a:schemeClr>
            </a:solidFill>
            <a:latin typeface="Calibri" pitchFamily="34" charset="0"/>
            <a:cs typeface="Calibri" pitchFamily="34" charset="0"/>
          </a:endParaRPr>
        </a:p>
      </dgm:t>
    </dgm:pt>
    <dgm:pt modelId="{896222D5-B9F9-4BC3-9060-C214F5062B69}" type="sibTrans" cxnId="{FA18A748-7BFB-46DE-9213-5ECFB4C59003}">
      <dgm:prSet custT="1"/>
      <dgm:spPr/>
      <dgm:t>
        <a:bodyPr/>
        <a:lstStyle/>
        <a:p>
          <a:endParaRPr lang="en-GB" sz="1600" dirty="0">
            <a:solidFill>
              <a:schemeClr val="accent1">
                <a:lumMod val="50000"/>
              </a:schemeClr>
            </a:solidFill>
            <a:latin typeface="Calibri" pitchFamily="34" charset="0"/>
            <a:cs typeface="Calibri" pitchFamily="34" charset="0"/>
          </a:endParaRPr>
        </a:p>
      </dgm:t>
    </dgm:pt>
    <dgm:pt modelId="{0C0452CC-D018-4EFF-B67D-B7F462B0CBAE}">
      <dgm:prSet phldrT="[Text]" custT="1"/>
      <dgm:spPr/>
      <dgm:t>
        <a:bodyPr/>
        <a:lstStyle/>
        <a:p>
          <a:r>
            <a:rPr lang="en-GB" sz="2000" dirty="0">
              <a:solidFill>
                <a:schemeClr val="bg1"/>
              </a:solidFill>
              <a:latin typeface="Calibri" pitchFamily="34" charset="0"/>
              <a:cs typeface="Calibri" pitchFamily="34" charset="0"/>
            </a:rPr>
            <a:t>Expected Overdoses</a:t>
          </a:r>
        </a:p>
      </dgm:t>
    </dgm:pt>
    <dgm:pt modelId="{F45BC8A0-4F31-4465-9A98-299C8DDE73DE}" type="parTrans" cxnId="{7679C874-1B04-4290-913A-4193722AF5BF}">
      <dgm:prSet/>
      <dgm:spPr/>
      <dgm:t>
        <a:bodyPr/>
        <a:lstStyle/>
        <a:p>
          <a:endParaRPr lang="en-GB" sz="1600">
            <a:solidFill>
              <a:schemeClr val="accent1">
                <a:lumMod val="50000"/>
              </a:schemeClr>
            </a:solidFill>
            <a:latin typeface="Calibri" pitchFamily="34" charset="0"/>
            <a:cs typeface="Calibri" pitchFamily="34" charset="0"/>
          </a:endParaRPr>
        </a:p>
      </dgm:t>
    </dgm:pt>
    <dgm:pt modelId="{5D0DEA75-62C2-463D-A78F-FF2AC0EF3629}" type="sibTrans" cxnId="{7679C874-1B04-4290-913A-4193722AF5BF}">
      <dgm:prSet/>
      <dgm:spPr/>
      <dgm:t>
        <a:bodyPr/>
        <a:lstStyle/>
        <a:p>
          <a:endParaRPr lang="en-GB" sz="1600">
            <a:solidFill>
              <a:schemeClr val="accent1">
                <a:lumMod val="50000"/>
              </a:schemeClr>
            </a:solidFill>
            <a:latin typeface="Calibri" pitchFamily="34" charset="0"/>
            <a:cs typeface="Calibri" pitchFamily="34" charset="0"/>
          </a:endParaRPr>
        </a:p>
      </dgm:t>
    </dgm:pt>
    <dgm:pt modelId="{55A9EBEF-7C9D-447D-BB30-D8735B8E64F2}">
      <dgm:prSet phldrT="[Text]" custT="1"/>
      <dgm:spPr/>
      <dgm:t>
        <a:bodyPr/>
        <a:lstStyle/>
        <a:p>
          <a:r>
            <a:rPr lang="en-GB" sz="1200" dirty="0">
              <a:solidFill>
                <a:schemeClr val="bg1"/>
              </a:solidFill>
              <a:latin typeface="Calibri" pitchFamily="34" charset="0"/>
              <a:cs typeface="Calibri" pitchFamily="34" charset="0"/>
            </a:rPr>
            <a:t>Patient</a:t>
          </a:r>
          <a:r>
            <a:rPr lang="en-GB" sz="1200" baseline="-25000" dirty="0">
              <a:solidFill>
                <a:schemeClr val="bg1"/>
              </a:solidFill>
              <a:latin typeface="Calibri" pitchFamily="34" charset="0"/>
              <a:cs typeface="Calibri" pitchFamily="34" charset="0"/>
            </a:rPr>
            <a:t>..</a:t>
          </a:r>
          <a:r>
            <a:rPr lang="en-GB" sz="1200" dirty="0">
              <a:solidFill>
                <a:schemeClr val="bg1"/>
              </a:solidFill>
              <a:latin typeface="Calibri" pitchFamily="34" charset="0"/>
              <a:cs typeface="Calibri" pitchFamily="34" charset="0"/>
            </a:rPr>
            <a:t> Risk</a:t>
          </a:r>
          <a:endParaRPr lang="en-GB" sz="1200" baseline="-25000" dirty="0">
            <a:solidFill>
              <a:schemeClr val="bg1"/>
            </a:solidFill>
            <a:latin typeface="Calibri" pitchFamily="34" charset="0"/>
            <a:cs typeface="Calibri" pitchFamily="34" charset="0"/>
          </a:endParaRPr>
        </a:p>
      </dgm:t>
    </dgm:pt>
    <dgm:pt modelId="{7B511389-941C-488A-828C-0D3117D2A7C8}" type="parTrans" cxnId="{92212CBD-28C3-48D6-91F4-3B2CED24EDA9}">
      <dgm:prSet/>
      <dgm:spPr/>
      <dgm:t>
        <a:bodyPr/>
        <a:lstStyle/>
        <a:p>
          <a:endParaRPr lang="en-GB" sz="1600">
            <a:solidFill>
              <a:schemeClr val="accent1">
                <a:lumMod val="50000"/>
              </a:schemeClr>
            </a:solidFill>
            <a:latin typeface="Calibri" pitchFamily="34" charset="0"/>
            <a:cs typeface="Calibri" pitchFamily="34" charset="0"/>
          </a:endParaRPr>
        </a:p>
      </dgm:t>
    </dgm:pt>
    <dgm:pt modelId="{F0D9796A-C1CC-43FD-A9BB-D67E041B8FFF}" type="sibTrans" cxnId="{92212CBD-28C3-48D6-91F4-3B2CED24EDA9}">
      <dgm:prSet custT="1"/>
      <dgm:spPr/>
      <dgm:t>
        <a:bodyPr/>
        <a:lstStyle/>
        <a:p>
          <a:endParaRPr lang="en-GB" sz="1600" dirty="0">
            <a:solidFill>
              <a:schemeClr val="accent1">
                <a:lumMod val="50000"/>
              </a:schemeClr>
            </a:solidFill>
            <a:latin typeface="Calibri" pitchFamily="34" charset="0"/>
            <a:cs typeface="Calibri" pitchFamily="34" charset="0"/>
          </a:endParaRPr>
        </a:p>
      </dgm:t>
    </dgm:pt>
    <dgm:pt modelId="{1AB65C59-3DAC-439F-A9B9-703B034F6FD0}" type="pres">
      <dgm:prSet presAssocID="{FF1F183C-D25A-4D03-B56A-E595B6C4C3DB}" presName="Name0" presStyleCnt="0">
        <dgm:presLayoutVars>
          <dgm:dir/>
          <dgm:resizeHandles val="exact"/>
        </dgm:presLayoutVars>
      </dgm:prSet>
      <dgm:spPr/>
    </dgm:pt>
    <dgm:pt modelId="{CC745182-99C1-4D39-A9EB-26CCE8D0BF89}" type="pres">
      <dgm:prSet presAssocID="{FF1F183C-D25A-4D03-B56A-E595B6C4C3DB}" presName="vNodes" presStyleCnt="0"/>
      <dgm:spPr/>
    </dgm:pt>
    <dgm:pt modelId="{07C94F60-329B-4213-8F8D-F9C634222BC9}" type="pres">
      <dgm:prSet presAssocID="{F7E4A421-9B1C-4ABE-8E45-2F5950F7BFB0}" presName="node" presStyleLbl="node1" presStyleIdx="0" presStyleCnt="4" custScaleX="140799" custScaleY="140799">
        <dgm:presLayoutVars>
          <dgm:bulletEnabled val="1"/>
        </dgm:presLayoutVars>
      </dgm:prSet>
      <dgm:spPr/>
    </dgm:pt>
    <dgm:pt modelId="{AA3BC546-4260-4DD9-831A-A6B68055F2A1}" type="pres">
      <dgm:prSet presAssocID="{7E7038E4-553B-4506-86FE-9E52739D658B}" presName="spacerT" presStyleCnt="0"/>
      <dgm:spPr/>
    </dgm:pt>
    <dgm:pt modelId="{370767B9-F86F-4033-A96D-FF0FB9A4271F}" type="pres">
      <dgm:prSet presAssocID="{7E7038E4-553B-4506-86FE-9E52739D658B}" presName="sibTrans" presStyleLbl="sibTrans2D1" presStyleIdx="0" presStyleCnt="3"/>
      <dgm:spPr/>
    </dgm:pt>
    <dgm:pt modelId="{4B1BEB00-4F28-4FE0-9A0F-FCA58FDAE49B}" type="pres">
      <dgm:prSet presAssocID="{7E7038E4-553B-4506-86FE-9E52739D658B}" presName="spacerB" presStyleCnt="0"/>
      <dgm:spPr/>
    </dgm:pt>
    <dgm:pt modelId="{443CB1F6-DBEA-4DF3-B703-0E6F52DE0994}" type="pres">
      <dgm:prSet presAssocID="{DF353569-FF52-4CA4-A56D-75E5557444BA}" presName="node" presStyleLbl="node1" presStyleIdx="1" presStyleCnt="4" custScaleX="140799" custScaleY="140799">
        <dgm:presLayoutVars>
          <dgm:bulletEnabled val="1"/>
        </dgm:presLayoutVars>
      </dgm:prSet>
      <dgm:spPr/>
    </dgm:pt>
    <dgm:pt modelId="{77012174-394B-4D81-ACA1-D2FD9498761F}" type="pres">
      <dgm:prSet presAssocID="{896222D5-B9F9-4BC3-9060-C214F5062B69}" presName="spacerT" presStyleCnt="0"/>
      <dgm:spPr/>
    </dgm:pt>
    <dgm:pt modelId="{C11466C3-1F87-4CAE-95B8-12AB23CB41BA}" type="pres">
      <dgm:prSet presAssocID="{896222D5-B9F9-4BC3-9060-C214F5062B69}" presName="sibTrans" presStyleLbl="sibTrans2D1" presStyleIdx="1" presStyleCnt="3"/>
      <dgm:spPr/>
    </dgm:pt>
    <dgm:pt modelId="{8E184F34-9490-490C-BCB0-B65DC2D3083D}" type="pres">
      <dgm:prSet presAssocID="{896222D5-B9F9-4BC3-9060-C214F5062B69}" presName="spacerB" presStyleCnt="0"/>
      <dgm:spPr/>
    </dgm:pt>
    <dgm:pt modelId="{38945CF1-8BFF-41E4-83AB-000463586294}" type="pres">
      <dgm:prSet presAssocID="{55A9EBEF-7C9D-447D-BB30-D8735B8E64F2}" presName="node" presStyleLbl="node1" presStyleIdx="2" presStyleCnt="4" custScaleX="140799" custScaleY="140799">
        <dgm:presLayoutVars>
          <dgm:bulletEnabled val="1"/>
        </dgm:presLayoutVars>
      </dgm:prSet>
      <dgm:spPr/>
    </dgm:pt>
    <dgm:pt modelId="{938EB0AE-CE13-4023-A80F-B7644F5B67BA}" type="pres">
      <dgm:prSet presAssocID="{FF1F183C-D25A-4D03-B56A-E595B6C4C3DB}" presName="sibTransLast" presStyleLbl="sibTrans2D1" presStyleIdx="2" presStyleCnt="3"/>
      <dgm:spPr/>
    </dgm:pt>
    <dgm:pt modelId="{A9320664-4130-4C62-8909-80B87AFE973A}" type="pres">
      <dgm:prSet presAssocID="{FF1F183C-D25A-4D03-B56A-E595B6C4C3DB}" presName="connectorText" presStyleLbl="sibTrans2D1" presStyleIdx="2" presStyleCnt="3"/>
      <dgm:spPr/>
    </dgm:pt>
    <dgm:pt modelId="{1609E615-0B10-43A8-B3AD-7C19561D0304}" type="pres">
      <dgm:prSet presAssocID="{FF1F183C-D25A-4D03-B56A-E595B6C4C3DB}" presName="lastNode" presStyleLbl="node1" presStyleIdx="3" presStyleCnt="4" custScaleX="150891" custScaleY="141900">
        <dgm:presLayoutVars>
          <dgm:bulletEnabled val="1"/>
        </dgm:presLayoutVars>
      </dgm:prSet>
      <dgm:spPr/>
    </dgm:pt>
  </dgm:ptLst>
  <dgm:cxnLst>
    <dgm:cxn modelId="{777FEC14-F402-4771-8E39-CAD737A5E707}" type="presOf" srcId="{7E7038E4-553B-4506-86FE-9E52739D658B}" destId="{370767B9-F86F-4033-A96D-FF0FB9A4271F}" srcOrd="0" destOrd="0" presId="urn:microsoft.com/office/officeart/2005/8/layout/equation2"/>
    <dgm:cxn modelId="{53DD3517-EBB0-46E4-B429-A80FF513F592}" type="presOf" srcId="{F7E4A421-9B1C-4ABE-8E45-2F5950F7BFB0}" destId="{07C94F60-329B-4213-8F8D-F9C634222BC9}" srcOrd="0" destOrd="0" presId="urn:microsoft.com/office/officeart/2005/8/layout/equation2"/>
    <dgm:cxn modelId="{54FD1727-4027-4F52-BB7D-7705A7129CF7}" srcId="{FF1F183C-D25A-4D03-B56A-E595B6C4C3DB}" destId="{F7E4A421-9B1C-4ABE-8E45-2F5950F7BFB0}" srcOrd="0" destOrd="0" parTransId="{C6215C1F-994A-4E07-8E8E-64C5DA5CF45E}" sibTransId="{7E7038E4-553B-4506-86FE-9E52739D658B}"/>
    <dgm:cxn modelId="{50848C33-08EC-4F4C-A16D-3A0A6E31A03D}" type="presOf" srcId="{896222D5-B9F9-4BC3-9060-C214F5062B69}" destId="{C11466C3-1F87-4CAE-95B8-12AB23CB41BA}" srcOrd="0" destOrd="0" presId="urn:microsoft.com/office/officeart/2005/8/layout/equation2"/>
    <dgm:cxn modelId="{3EABC75D-A2DE-4B7E-A7E5-6C70546BDF45}" type="presOf" srcId="{F0D9796A-C1CC-43FD-A9BB-D67E041B8FFF}" destId="{A9320664-4130-4C62-8909-80B87AFE973A}" srcOrd="1" destOrd="0" presId="urn:microsoft.com/office/officeart/2005/8/layout/equation2"/>
    <dgm:cxn modelId="{FA18A748-7BFB-46DE-9213-5ECFB4C59003}" srcId="{FF1F183C-D25A-4D03-B56A-E595B6C4C3DB}" destId="{DF353569-FF52-4CA4-A56D-75E5557444BA}" srcOrd="1" destOrd="0" parTransId="{BD0FD893-23CF-4285-8BB0-8D547E9476D2}" sibTransId="{896222D5-B9F9-4BC3-9060-C214F5062B69}"/>
    <dgm:cxn modelId="{8A013F49-5F06-4F77-AF05-30A329CBA9E1}" type="presOf" srcId="{DF353569-FF52-4CA4-A56D-75E5557444BA}" destId="{443CB1F6-DBEA-4DF3-B703-0E6F52DE0994}" srcOrd="0" destOrd="0" presId="urn:microsoft.com/office/officeart/2005/8/layout/equation2"/>
    <dgm:cxn modelId="{7679C874-1B04-4290-913A-4193722AF5BF}" srcId="{FF1F183C-D25A-4D03-B56A-E595B6C4C3DB}" destId="{0C0452CC-D018-4EFF-B67D-B7F462B0CBAE}" srcOrd="3" destOrd="0" parTransId="{F45BC8A0-4F31-4465-9A98-299C8DDE73DE}" sibTransId="{5D0DEA75-62C2-463D-A78F-FF2AC0EF3629}"/>
    <dgm:cxn modelId="{B8D5E455-2464-4F61-8A21-0BC87A8E4705}" type="presOf" srcId="{55A9EBEF-7C9D-447D-BB30-D8735B8E64F2}" destId="{38945CF1-8BFF-41E4-83AB-000463586294}" srcOrd="0" destOrd="0" presId="urn:microsoft.com/office/officeart/2005/8/layout/equation2"/>
    <dgm:cxn modelId="{49793987-14A9-4D68-BD5F-04D5E62C4924}" type="presOf" srcId="{FF1F183C-D25A-4D03-B56A-E595B6C4C3DB}" destId="{1AB65C59-3DAC-439F-A9B9-703B034F6FD0}" srcOrd="0" destOrd="0" presId="urn:microsoft.com/office/officeart/2005/8/layout/equation2"/>
    <dgm:cxn modelId="{92212CBD-28C3-48D6-91F4-3B2CED24EDA9}" srcId="{FF1F183C-D25A-4D03-B56A-E595B6C4C3DB}" destId="{55A9EBEF-7C9D-447D-BB30-D8735B8E64F2}" srcOrd="2" destOrd="0" parTransId="{7B511389-941C-488A-828C-0D3117D2A7C8}" sibTransId="{F0D9796A-C1CC-43FD-A9BB-D67E041B8FFF}"/>
    <dgm:cxn modelId="{660758D9-4170-4DEC-9C83-F804ABCB4927}" type="presOf" srcId="{0C0452CC-D018-4EFF-B67D-B7F462B0CBAE}" destId="{1609E615-0B10-43A8-B3AD-7C19561D0304}" srcOrd="0" destOrd="0" presId="urn:microsoft.com/office/officeart/2005/8/layout/equation2"/>
    <dgm:cxn modelId="{9A59A3E4-A7B1-4AAD-8EB1-E78DD4AC99F5}" type="presOf" srcId="{F0D9796A-C1CC-43FD-A9BB-D67E041B8FFF}" destId="{938EB0AE-CE13-4023-A80F-B7644F5B67BA}" srcOrd="0" destOrd="0" presId="urn:microsoft.com/office/officeart/2005/8/layout/equation2"/>
    <dgm:cxn modelId="{71C1AC48-522C-43FE-ADA6-ED721FC944B7}" type="presParOf" srcId="{1AB65C59-3DAC-439F-A9B9-703B034F6FD0}" destId="{CC745182-99C1-4D39-A9EB-26CCE8D0BF89}" srcOrd="0" destOrd="0" presId="urn:microsoft.com/office/officeart/2005/8/layout/equation2"/>
    <dgm:cxn modelId="{0B2A3BAA-2641-4B08-9BAB-4F827D91DB40}" type="presParOf" srcId="{CC745182-99C1-4D39-A9EB-26CCE8D0BF89}" destId="{07C94F60-329B-4213-8F8D-F9C634222BC9}" srcOrd="0" destOrd="0" presId="urn:microsoft.com/office/officeart/2005/8/layout/equation2"/>
    <dgm:cxn modelId="{A4FEB898-80ED-4ED7-922B-4DD2584C8CB1}" type="presParOf" srcId="{CC745182-99C1-4D39-A9EB-26CCE8D0BF89}" destId="{AA3BC546-4260-4DD9-831A-A6B68055F2A1}" srcOrd="1" destOrd="0" presId="urn:microsoft.com/office/officeart/2005/8/layout/equation2"/>
    <dgm:cxn modelId="{EA1E345A-42B8-48DE-B365-DDBC3A9A36D1}" type="presParOf" srcId="{CC745182-99C1-4D39-A9EB-26CCE8D0BF89}" destId="{370767B9-F86F-4033-A96D-FF0FB9A4271F}" srcOrd="2" destOrd="0" presId="urn:microsoft.com/office/officeart/2005/8/layout/equation2"/>
    <dgm:cxn modelId="{57A2121D-6623-43F5-9076-40E39392A6B1}" type="presParOf" srcId="{CC745182-99C1-4D39-A9EB-26CCE8D0BF89}" destId="{4B1BEB00-4F28-4FE0-9A0F-FCA58FDAE49B}" srcOrd="3" destOrd="0" presId="urn:microsoft.com/office/officeart/2005/8/layout/equation2"/>
    <dgm:cxn modelId="{EEB39C43-EB31-4027-8B83-71B4C97241C0}" type="presParOf" srcId="{CC745182-99C1-4D39-A9EB-26CCE8D0BF89}" destId="{443CB1F6-DBEA-4DF3-B703-0E6F52DE0994}" srcOrd="4" destOrd="0" presId="urn:microsoft.com/office/officeart/2005/8/layout/equation2"/>
    <dgm:cxn modelId="{2666FC10-A154-4120-AA6C-C143C1CAA516}" type="presParOf" srcId="{CC745182-99C1-4D39-A9EB-26CCE8D0BF89}" destId="{77012174-394B-4D81-ACA1-D2FD9498761F}" srcOrd="5" destOrd="0" presId="urn:microsoft.com/office/officeart/2005/8/layout/equation2"/>
    <dgm:cxn modelId="{CF7B3660-6FD1-4692-8F05-9EE921E0DF7D}" type="presParOf" srcId="{CC745182-99C1-4D39-A9EB-26CCE8D0BF89}" destId="{C11466C3-1F87-4CAE-95B8-12AB23CB41BA}" srcOrd="6" destOrd="0" presId="urn:microsoft.com/office/officeart/2005/8/layout/equation2"/>
    <dgm:cxn modelId="{615EE5D5-4944-4D11-B002-FEE584550D7F}" type="presParOf" srcId="{CC745182-99C1-4D39-A9EB-26CCE8D0BF89}" destId="{8E184F34-9490-490C-BCB0-B65DC2D3083D}" srcOrd="7" destOrd="0" presId="urn:microsoft.com/office/officeart/2005/8/layout/equation2"/>
    <dgm:cxn modelId="{06824DAD-B7BE-4E76-85DD-4F97BB623C85}" type="presParOf" srcId="{CC745182-99C1-4D39-A9EB-26CCE8D0BF89}" destId="{38945CF1-8BFF-41E4-83AB-000463586294}" srcOrd="8" destOrd="0" presId="urn:microsoft.com/office/officeart/2005/8/layout/equation2"/>
    <dgm:cxn modelId="{66120021-F7FE-438F-9109-7036BDFEFF4A}" type="presParOf" srcId="{1AB65C59-3DAC-439F-A9B9-703B034F6FD0}" destId="{938EB0AE-CE13-4023-A80F-B7644F5B67BA}" srcOrd="1" destOrd="0" presId="urn:microsoft.com/office/officeart/2005/8/layout/equation2"/>
    <dgm:cxn modelId="{4CEB5F1F-9889-4779-8419-AF90DE7C5BCE}" type="presParOf" srcId="{938EB0AE-CE13-4023-A80F-B7644F5B67BA}" destId="{A9320664-4130-4C62-8909-80B87AFE973A}" srcOrd="0" destOrd="0" presId="urn:microsoft.com/office/officeart/2005/8/layout/equation2"/>
    <dgm:cxn modelId="{C75E70AD-1976-4ACD-8957-59AC4381024F}" type="presParOf" srcId="{1AB65C59-3DAC-439F-A9B9-703B034F6FD0}" destId="{1609E615-0B10-43A8-B3AD-7C19561D0304}"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CBD16-423C-4ABE-89A4-8BE22F3DFE57}">
      <dsp:nvSpPr>
        <dsp:cNvPr id="0" name=""/>
        <dsp:cNvSpPr/>
      </dsp:nvSpPr>
      <dsp:spPr>
        <a:xfrm>
          <a:off x="2574726" y="161"/>
          <a:ext cx="946546" cy="9465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HHS context</a:t>
          </a:r>
        </a:p>
      </dsp:txBody>
      <dsp:txXfrm>
        <a:off x="2713344" y="138779"/>
        <a:ext cx="669310" cy="669310"/>
      </dsp:txXfrm>
    </dsp:sp>
    <dsp:sp modelId="{7A5ACD78-F719-43DA-A1CC-5573E5B5838A}">
      <dsp:nvSpPr>
        <dsp:cNvPr id="0" name=""/>
        <dsp:cNvSpPr/>
      </dsp:nvSpPr>
      <dsp:spPr>
        <a:xfrm rot="1542857">
          <a:off x="3556328" y="619297"/>
          <a:ext cx="252482" cy="319459"/>
        </a:xfrm>
        <a:prstGeom prst="rightArrow">
          <a:avLst>
            <a:gd name="adj1" fmla="val 60000"/>
            <a:gd name="adj2" fmla="val 50000"/>
          </a:avLst>
        </a:prstGeom>
        <a:solidFill>
          <a:srgbClr val="FFFF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dirty="0">
            <a:solidFill>
              <a:srgbClr val="FF0000"/>
            </a:solidFill>
          </a:endParaRPr>
        </a:p>
      </dsp:txBody>
      <dsp:txXfrm>
        <a:off x="3560079" y="666757"/>
        <a:ext cx="176737" cy="191675"/>
      </dsp:txXfrm>
    </dsp:sp>
    <dsp:sp modelId="{78D77C5E-15C5-4A2D-865F-E978B0E31797}">
      <dsp:nvSpPr>
        <dsp:cNvPr id="0" name=""/>
        <dsp:cNvSpPr/>
      </dsp:nvSpPr>
      <dsp:spPr>
        <a:xfrm>
          <a:off x="3856741" y="617547"/>
          <a:ext cx="946546" cy="9465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Code-athon</a:t>
          </a:r>
        </a:p>
      </dsp:txBody>
      <dsp:txXfrm>
        <a:off x="3995359" y="756165"/>
        <a:ext cx="669310" cy="669310"/>
      </dsp:txXfrm>
    </dsp:sp>
    <dsp:sp modelId="{71419072-FBF6-47D6-83E7-7DC3203ED1B6}">
      <dsp:nvSpPr>
        <dsp:cNvPr id="0" name=""/>
        <dsp:cNvSpPr/>
      </dsp:nvSpPr>
      <dsp:spPr>
        <a:xfrm rot="4628571">
          <a:off x="4360499" y="1617751"/>
          <a:ext cx="252482" cy="319459"/>
        </a:xfrm>
        <a:prstGeom prst="rightArrow">
          <a:avLst>
            <a:gd name="adj1" fmla="val 60000"/>
            <a:gd name="adj2" fmla="val 50000"/>
          </a:avLst>
        </a:prstGeom>
        <a:solidFill>
          <a:srgbClr val="FFFF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dirty="0">
            <a:solidFill>
              <a:srgbClr val="FF0000"/>
            </a:solidFill>
          </a:endParaRPr>
        </a:p>
      </dsp:txBody>
      <dsp:txXfrm>
        <a:off x="4389944" y="1644720"/>
        <a:ext cx="176737" cy="191675"/>
      </dsp:txXfrm>
    </dsp:sp>
    <dsp:sp modelId="{3A1BD47A-CB22-4500-8AC1-0E2AA026DD30}">
      <dsp:nvSpPr>
        <dsp:cNvPr id="0" name=""/>
        <dsp:cNvSpPr/>
      </dsp:nvSpPr>
      <dsp:spPr>
        <a:xfrm>
          <a:off x="4173372" y="2004800"/>
          <a:ext cx="946546" cy="9465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KidneyX</a:t>
          </a:r>
        </a:p>
      </dsp:txBody>
      <dsp:txXfrm>
        <a:off x="4311990" y="2143418"/>
        <a:ext cx="669310" cy="669310"/>
      </dsp:txXfrm>
    </dsp:sp>
    <dsp:sp modelId="{2C263B01-F8CD-43F4-8462-25179773129D}">
      <dsp:nvSpPr>
        <dsp:cNvPr id="0" name=""/>
        <dsp:cNvSpPr/>
      </dsp:nvSpPr>
      <dsp:spPr>
        <a:xfrm rot="7714051">
          <a:off x="4081233" y="2869082"/>
          <a:ext cx="252551" cy="319459"/>
        </a:xfrm>
        <a:prstGeom prst="rightArrow">
          <a:avLst>
            <a:gd name="adj1" fmla="val 60000"/>
            <a:gd name="adj2" fmla="val 50000"/>
          </a:avLst>
        </a:prstGeom>
        <a:solidFill>
          <a:srgbClr val="FFFF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dirty="0">
            <a:solidFill>
              <a:srgbClr val="FF0000"/>
            </a:solidFill>
          </a:endParaRPr>
        </a:p>
      </dsp:txBody>
      <dsp:txXfrm rot="10800000">
        <a:off x="4142733" y="2903355"/>
        <a:ext cx="176786" cy="191675"/>
      </dsp:txXfrm>
    </dsp:sp>
    <dsp:sp modelId="{747E5DF4-2524-4A41-AC44-5F549D62C84D}">
      <dsp:nvSpPr>
        <dsp:cNvPr id="0" name=""/>
        <dsp:cNvSpPr/>
      </dsp:nvSpPr>
      <dsp:spPr>
        <a:xfrm>
          <a:off x="3286186" y="3117453"/>
          <a:ext cx="946546" cy="9465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Data Science colab</a:t>
          </a:r>
        </a:p>
      </dsp:txBody>
      <dsp:txXfrm>
        <a:off x="3424804" y="3256071"/>
        <a:ext cx="669310" cy="669310"/>
      </dsp:txXfrm>
    </dsp:sp>
    <dsp:sp modelId="{889F4E3A-F82F-460A-921A-7E34789E1013}">
      <dsp:nvSpPr>
        <dsp:cNvPr id="0" name=""/>
        <dsp:cNvSpPr/>
      </dsp:nvSpPr>
      <dsp:spPr>
        <a:xfrm rot="10800390">
          <a:off x="2928903" y="3430916"/>
          <a:ext cx="252480" cy="319459"/>
        </a:xfrm>
        <a:prstGeom prst="rightArrow">
          <a:avLst>
            <a:gd name="adj1" fmla="val 60000"/>
            <a:gd name="adj2" fmla="val 50000"/>
          </a:avLst>
        </a:prstGeom>
        <a:solidFill>
          <a:srgbClr val="FFFF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dirty="0">
            <a:solidFill>
              <a:srgbClr val="FF0000"/>
            </a:solidFill>
          </a:endParaRPr>
        </a:p>
      </dsp:txBody>
      <dsp:txXfrm rot="10800000">
        <a:off x="3004647" y="3494812"/>
        <a:ext cx="176736" cy="191675"/>
      </dsp:txXfrm>
    </dsp:sp>
    <dsp:sp modelId="{A3E39647-FF03-4DF6-912C-42256357D1F5}">
      <dsp:nvSpPr>
        <dsp:cNvPr id="0" name=""/>
        <dsp:cNvSpPr/>
      </dsp:nvSpPr>
      <dsp:spPr>
        <a:xfrm>
          <a:off x="1863261" y="3117291"/>
          <a:ext cx="946546" cy="9465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NCHS</a:t>
          </a:r>
        </a:p>
      </dsp:txBody>
      <dsp:txXfrm>
        <a:off x="2001879" y="3255909"/>
        <a:ext cx="669310" cy="669310"/>
      </dsp:txXfrm>
    </dsp:sp>
    <dsp:sp modelId="{BCDA63B1-132F-40DF-A1BA-EA85D5859401}">
      <dsp:nvSpPr>
        <dsp:cNvPr id="0" name=""/>
        <dsp:cNvSpPr/>
      </dsp:nvSpPr>
      <dsp:spPr>
        <a:xfrm rot="13885714">
          <a:off x="1771158" y="2880176"/>
          <a:ext cx="252482" cy="319459"/>
        </a:xfrm>
        <a:prstGeom prst="rightArrow">
          <a:avLst>
            <a:gd name="adj1" fmla="val 60000"/>
            <a:gd name="adj2" fmla="val 50000"/>
          </a:avLst>
        </a:prstGeom>
        <a:solidFill>
          <a:srgbClr val="FFFF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dirty="0">
            <a:solidFill>
              <a:srgbClr val="FF0000"/>
            </a:solidFill>
          </a:endParaRPr>
        </a:p>
      </dsp:txBody>
      <dsp:txXfrm rot="10800000">
        <a:off x="1832644" y="2973678"/>
        <a:ext cx="176737" cy="191675"/>
      </dsp:txXfrm>
    </dsp:sp>
    <dsp:sp modelId="{AA5051E8-CBB4-470A-94C9-1B34BAE15EB8}">
      <dsp:nvSpPr>
        <dsp:cNvPr id="0" name=""/>
        <dsp:cNvSpPr/>
      </dsp:nvSpPr>
      <dsp:spPr>
        <a:xfrm>
          <a:off x="976080" y="2004800"/>
          <a:ext cx="946546" cy="9465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DeBeaumont</a:t>
          </a:r>
        </a:p>
      </dsp:txBody>
      <dsp:txXfrm>
        <a:off x="1114698" y="2143418"/>
        <a:ext cx="669310" cy="669310"/>
      </dsp:txXfrm>
    </dsp:sp>
    <dsp:sp modelId="{3765B9CA-23AE-45A6-9A31-F71D8917D77E}">
      <dsp:nvSpPr>
        <dsp:cNvPr id="0" name=""/>
        <dsp:cNvSpPr/>
      </dsp:nvSpPr>
      <dsp:spPr>
        <a:xfrm rot="16971429">
          <a:off x="1479837" y="1631684"/>
          <a:ext cx="252482" cy="319459"/>
        </a:xfrm>
        <a:prstGeom prst="rightArrow">
          <a:avLst>
            <a:gd name="adj1" fmla="val 60000"/>
            <a:gd name="adj2" fmla="val 50000"/>
          </a:avLst>
        </a:prstGeom>
        <a:solidFill>
          <a:srgbClr val="FFFF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dirty="0">
            <a:solidFill>
              <a:srgbClr val="FF0000"/>
            </a:solidFill>
          </a:endParaRPr>
        </a:p>
      </dsp:txBody>
      <dsp:txXfrm>
        <a:off x="1509282" y="1732499"/>
        <a:ext cx="176737" cy="191675"/>
      </dsp:txXfrm>
    </dsp:sp>
    <dsp:sp modelId="{4AE06913-D2E2-4CDC-B6B2-0EB7FF0730CB}">
      <dsp:nvSpPr>
        <dsp:cNvPr id="0" name=""/>
        <dsp:cNvSpPr/>
      </dsp:nvSpPr>
      <dsp:spPr>
        <a:xfrm>
          <a:off x="1292711" y="617547"/>
          <a:ext cx="946546" cy="9465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AR</a:t>
          </a:r>
        </a:p>
      </dsp:txBody>
      <dsp:txXfrm>
        <a:off x="1431329" y="756165"/>
        <a:ext cx="669310" cy="669310"/>
      </dsp:txXfrm>
    </dsp:sp>
    <dsp:sp modelId="{FC5348D1-419F-4A41-A6A3-FC3A5F8B06BF}">
      <dsp:nvSpPr>
        <dsp:cNvPr id="0" name=""/>
        <dsp:cNvSpPr/>
      </dsp:nvSpPr>
      <dsp:spPr>
        <a:xfrm rot="20057143">
          <a:off x="2274313" y="625498"/>
          <a:ext cx="252482" cy="319459"/>
        </a:xfrm>
        <a:prstGeom prst="rightArrow">
          <a:avLst>
            <a:gd name="adj1" fmla="val 60000"/>
            <a:gd name="adj2" fmla="val 50000"/>
          </a:avLst>
        </a:prstGeom>
        <a:solidFill>
          <a:srgbClr val="FFFF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dirty="0">
            <a:solidFill>
              <a:srgbClr val="FF0000"/>
            </a:solidFill>
          </a:endParaRPr>
        </a:p>
      </dsp:txBody>
      <dsp:txXfrm>
        <a:off x="2278064" y="705822"/>
        <a:ext cx="176737" cy="19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94F60-329B-4213-8F8D-F9C634222BC9}">
      <dsp:nvSpPr>
        <dsp:cNvPr id="0" name=""/>
        <dsp:cNvSpPr/>
      </dsp:nvSpPr>
      <dsp:spPr>
        <a:xfrm>
          <a:off x="2339104" y="809"/>
          <a:ext cx="847274" cy="84727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latin typeface="Calibri" pitchFamily="34" charset="0"/>
              <a:cs typeface="Calibri" pitchFamily="34" charset="0"/>
            </a:rPr>
            <a:t>Patient</a:t>
          </a:r>
          <a:r>
            <a:rPr lang="en-GB" sz="1200" kern="1200" baseline="-25000" dirty="0">
              <a:solidFill>
                <a:schemeClr val="bg1"/>
              </a:solidFill>
              <a:latin typeface="Calibri" pitchFamily="34" charset="0"/>
              <a:cs typeface="Calibri" pitchFamily="34" charset="0"/>
            </a:rPr>
            <a:t>1</a:t>
          </a:r>
          <a:r>
            <a:rPr lang="en-GB" sz="1200" kern="1200" dirty="0">
              <a:solidFill>
                <a:schemeClr val="bg1"/>
              </a:solidFill>
              <a:latin typeface="Calibri" pitchFamily="34" charset="0"/>
              <a:cs typeface="Calibri" pitchFamily="34" charset="0"/>
            </a:rPr>
            <a:t> Risk</a:t>
          </a:r>
          <a:endParaRPr lang="en-GB" sz="1200" kern="1200" baseline="-25000" dirty="0">
            <a:solidFill>
              <a:schemeClr val="bg1"/>
            </a:solidFill>
            <a:latin typeface="Calibri" pitchFamily="34" charset="0"/>
            <a:cs typeface="Calibri" pitchFamily="34" charset="0"/>
          </a:endParaRPr>
        </a:p>
      </dsp:txBody>
      <dsp:txXfrm>
        <a:off x="2463184" y="124889"/>
        <a:ext cx="599114" cy="599114"/>
      </dsp:txXfrm>
    </dsp:sp>
    <dsp:sp modelId="{370767B9-F86F-4033-A96D-FF0FB9A4271F}">
      <dsp:nvSpPr>
        <dsp:cNvPr id="0" name=""/>
        <dsp:cNvSpPr/>
      </dsp:nvSpPr>
      <dsp:spPr>
        <a:xfrm>
          <a:off x="2588231" y="896946"/>
          <a:ext cx="349021" cy="34902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dirty="0">
            <a:solidFill>
              <a:schemeClr val="accent1">
                <a:lumMod val="50000"/>
              </a:schemeClr>
            </a:solidFill>
            <a:latin typeface="Calibri" pitchFamily="34" charset="0"/>
            <a:cs typeface="Calibri" pitchFamily="34" charset="0"/>
          </a:endParaRPr>
        </a:p>
      </dsp:txBody>
      <dsp:txXfrm>
        <a:off x="2634494" y="1030412"/>
        <a:ext cx="256495" cy="82089"/>
      </dsp:txXfrm>
    </dsp:sp>
    <dsp:sp modelId="{443CB1F6-DBEA-4DF3-B703-0E6F52DE0994}">
      <dsp:nvSpPr>
        <dsp:cNvPr id="0" name=""/>
        <dsp:cNvSpPr/>
      </dsp:nvSpPr>
      <dsp:spPr>
        <a:xfrm>
          <a:off x="2339104" y="1294831"/>
          <a:ext cx="847274" cy="84727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latin typeface="Calibri" pitchFamily="34" charset="0"/>
              <a:cs typeface="Calibri" pitchFamily="34" charset="0"/>
            </a:rPr>
            <a:t>Patient</a:t>
          </a:r>
          <a:r>
            <a:rPr lang="en-GB" sz="1200" kern="1200" baseline="-25000" dirty="0">
              <a:solidFill>
                <a:schemeClr val="bg1"/>
              </a:solidFill>
              <a:latin typeface="Calibri" pitchFamily="34" charset="0"/>
              <a:cs typeface="Calibri" pitchFamily="34" charset="0"/>
            </a:rPr>
            <a:t>2</a:t>
          </a:r>
          <a:r>
            <a:rPr lang="en-GB" sz="1200" kern="1200" dirty="0">
              <a:solidFill>
                <a:schemeClr val="bg1"/>
              </a:solidFill>
              <a:latin typeface="Calibri" pitchFamily="34" charset="0"/>
              <a:cs typeface="Calibri" pitchFamily="34" charset="0"/>
            </a:rPr>
            <a:t> Risk</a:t>
          </a:r>
          <a:endParaRPr lang="en-GB" sz="1200" kern="1200" baseline="-25000" dirty="0">
            <a:solidFill>
              <a:schemeClr val="bg1"/>
            </a:solidFill>
            <a:latin typeface="Calibri" pitchFamily="34" charset="0"/>
            <a:cs typeface="Calibri" pitchFamily="34" charset="0"/>
          </a:endParaRPr>
        </a:p>
      </dsp:txBody>
      <dsp:txXfrm>
        <a:off x="2463184" y="1418911"/>
        <a:ext cx="599114" cy="599114"/>
      </dsp:txXfrm>
    </dsp:sp>
    <dsp:sp modelId="{C11466C3-1F87-4CAE-95B8-12AB23CB41BA}">
      <dsp:nvSpPr>
        <dsp:cNvPr id="0" name=""/>
        <dsp:cNvSpPr/>
      </dsp:nvSpPr>
      <dsp:spPr>
        <a:xfrm>
          <a:off x="2588231" y="2190969"/>
          <a:ext cx="349021" cy="34902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dirty="0">
            <a:solidFill>
              <a:schemeClr val="accent1">
                <a:lumMod val="50000"/>
              </a:schemeClr>
            </a:solidFill>
            <a:latin typeface="Calibri" pitchFamily="34" charset="0"/>
            <a:cs typeface="Calibri" pitchFamily="34" charset="0"/>
          </a:endParaRPr>
        </a:p>
      </dsp:txBody>
      <dsp:txXfrm>
        <a:off x="2634494" y="2324435"/>
        <a:ext cx="256495" cy="82089"/>
      </dsp:txXfrm>
    </dsp:sp>
    <dsp:sp modelId="{38945CF1-8BFF-41E4-83AB-000463586294}">
      <dsp:nvSpPr>
        <dsp:cNvPr id="0" name=""/>
        <dsp:cNvSpPr/>
      </dsp:nvSpPr>
      <dsp:spPr>
        <a:xfrm>
          <a:off x="2339104" y="2588854"/>
          <a:ext cx="847274" cy="84727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latin typeface="Calibri" pitchFamily="34" charset="0"/>
              <a:cs typeface="Calibri" pitchFamily="34" charset="0"/>
            </a:rPr>
            <a:t>Patient</a:t>
          </a:r>
          <a:r>
            <a:rPr lang="en-GB" sz="1200" kern="1200" baseline="-25000" dirty="0">
              <a:solidFill>
                <a:schemeClr val="bg1"/>
              </a:solidFill>
              <a:latin typeface="Calibri" pitchFamily="34" charset="0"/>
              <a:cs typeface="Calibri" pitchFamily="34" charset="0"/>
            </a:rPr>
            <a:t>..</a:t>
          </a:r>
          <a:r>
            <a:rPr lang="en-GB" sz="1200" kern="1200" dirty="0">
              <a:solidFill>
                <a:schemeClr val="bg1"/>
              </a:solidFill>
              <a:latin typeface="Calibri" pitchFamily="34" charset="0"/>
              <a:cs typeface="Calibri" pitchFamily="34" charset="0"/>
            </a:rPr>
            <a:t> Risk</a:t>
          </a:r>
          <a:endParaRPr lang="en-GB" sz="1200" kern="1200" baseline="-25000" dirty="0">
            <a:solidFill>
              <a:schemeClr val="bg1"/>
            </a:solidFill>
            <a:latin typeface="Calibri" pitchFamily="34" charset="0"/>
            <a:cs typeface="Calibri" pitchFamily="34" charset="0"/>
          </a:endParaRPr>
        </a:p>
      </dsp:txBody>
      <dsp:txXfrm>
        <a:off x="2463184" y="2712934"/>
        <a:ext cx="599114" cy="599114"/>
      </dsp:txXfrm>
    </dsp:sp>
    <dsp:sp modelId="{938EB0AE-CE13-4023-A80F-B7644F5B67BA}">
      <dsp:nvSpPr>
        <dsp:cNvPr id="0" name=""/>
        <dsp:cNvSpPr/>
      </dsp:nvSpPr>
      <dsp:spPr>
        <a:xfrm>
          <a:off x="3276643" y="1606541"/>
          <a:ext cx="191360" cy="2238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dirty="0">
            <a:solidFill>
              <a:schemeClr val="accent1">
                <a:lumMod val="50000"/>
              </a:schemeClr>
            </a:solidFill>
            <a:latin typeface="Calibri" pitchFamily="34" charset="0"/>
            <a:cs typeface="Calibri" pitchFamily="34" charset="0"/>
          </a:endParaRPr>
        </a:p>
      </dsp:txBody>
      <dsp:txXfrm>
        <a:off x="3276643" y="1651312"/>
        <a:ext cx="133952" cy="134313"/>
      </dsp:txXfrm>
    </dsp:sp>
    <dsp:sp modelId="{1609E615-0B10-43A8-B3AD-7C19561D0304}">
      <dsp:nvSpPr>
        <dsp:cNvPr id="0" name=""/>
        <dsp:cNvSpPr/>
      </dsp:nvSpPr>
      <dsp:spPr>
        <a:xfrm>
          <a:off x="3547436" y="864569"/>
          <a:ext cx="1816008" cy="170779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bg1"/>
              </a:solidFill>
              <a:latin typeface="Calibri" pitchFamily="34" charset="0"/>
              <a:cs typeface="Calibri" pitchFamily="34" charset="0"/>
            </a:rPr>
            <a:t>Expected Overdoses</a:t>
          </a:r>
        </a:p>
      </dsp:txBody>
      <dsp:txXfrm>
        <a:off x="3813384" y="1114670"/>
        <a:ext cx="1284112" cy="120759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239B4765-A133-4BBE-AAB0-442DBD41A55E}" type="datetimeFigureOut">
              <a:rPr lang="en-GB" smtClean="0"/>
              <a:t>02/02/2018</a:t>
            </a:fld>
            <a:endParaRPr lang="en-GB" dirty="0"/>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B7B9907A-72EF-4AD4-9791-159CFE3DDF18}" type="slidenum">
              <a:rPr lang="en-GB" smtClean="0"/>
              <a:t>‹#›</a:t>
            </a:fld>
            <a:endParaRPr lang="en-GB" dirty="0"/>
          </a:p>
        </p:txBody>
      </p:sp>
    </p:spTree>
    <p:extLst>
      <p:ext uri="{BB962C8B-B14F-4D97-AF65-F5344CB8AC3E}">
        <p14:creationId xmlns:p14="http://schemas.microsoft.com/office/powerpoint/2010/main" val="3391777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ADB2BA8F-77E7-4D74-8429-FEA15301A487}" type="datetimeFigureOut">
              <a:rPr lang="en-GB" smtClean="0"/>
              <a:t>02/02/2018</a:t>
            </a:fld>
            <a:endParaRPr lang="en-GB"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573BD2BE-0D39-469E-8B13-E83FE0E0A27D}" type="slidenum">
              <a:rPr lang="en-GB" smtClean="0"/>
              <a:t>‹#›</a:t>
            </a:fld>
            <a:endParaRPr lang="en-GB" dirty="0"/>
          </a:p>
        </p:txBody>
      </p:sp>
    </p:spTree>
    <p:extLst>
      <p:ext uri="{BB962C8B-B14F-4D97-AF65-F5344CB8AC3E}">
        <p14:creationId xmlns:p14="http://schemas.microsoft.com/office/powerpoint/2010/main" val="70826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first of its kind?</a:t>
            </a:r>
          </a:p>
          <a:p>
            <a:r>
              <a:rPr lang="en-GB" b="1" dirty="0"/>
              <a:t>A packed schedule</a:t>
            </a:r>
          </a:p>
          <a:p>
            <a:r>
              <a:rPr lang="en-GB" b="1" dirty="0"/>
              <a:t>Numerous SME meetings – knowledge sharing</a:t>
            </a:r>
          </a:p>
          <a:p>
            <a:endParaRPr lang="en-GB" dirty="0"/>
          </a:p>
        </p:txBody>
      </p:sp>
      <p:sp>
        <p:nvSpPr>
          <p:cNvPr id="4" name="Slide Number Placeholder 3"/>
          <p:cNvSpPr>
            <a:spLocks noGrp="1"/>
          </p:cNvSpPr>
          <p:nvPr>
            <p:ph type="sldNum" sz="quarter" idx="10"/>
          </p:nvPr>
        </p:nvSpPr>
        <p:spPr/>
        <p:txBody>
          <a:bodyPr/>
          <a:lstStyle/>
          <a:p>
            <a:fld id="{573BD2BE-0D39-469E-8B13-E83FE0E0A27D}" type="slidenum">
              <a:rPr lang="en-GB" smtClean="0"/>
              <a:t>4</a:t>
            </a:fld>
            <a:endParaRPr lang="en-GB" dirty="0"/>
          </a:p>
        </p:txBody>
      </p:sp>
    </p:spTree>
    <p:extLst>
      <p:ext uri="{BB962C8B-B14F-4D97-AF65-F5344CB8AC3E}">
        <p14:creationId xmlns:p14="http://schemas.microsoft.com/office/powerpoint/2010/main" val="113551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analysis of NHS Choices data - use postcode to track whose looking for services and demand on service in the areas</a:t>
            </a:r>
          </a:p>
        </p:txBody>
      </p:sp>
      <p:sp>
        <p:nvSpPr>
          <p:cNvPr id="4" name="Slide Number Placeholder 3"/>
          <p:cNvSpPr>
            <a:spLocks noGrp="1"/>
          </p:cNvSpPr>
          <p:nvPr>
            <p:ph type="sldNum" sz="quarter" idx="10"/>
          </p:nvPr>
        </p:nvSpPr>
        <p:spPr/>
        <p:txBody>
          <a:bodyPr/>
          <a:lstStyle/>
          <a:p>
            <a:fld id="{573BD2BE-0D39-469E-8B13-E83FE0E0A27D}" type="slidenum">
              <a:rPr lang="en-GB" smtClean="0"/>
              <a:t>26</a:t>
            </a:fld>
            <a:endParaRPr lang="en-GB" dirty="0"/>
          </a:p>
        </p:txBody>
      </p:sp>
    </p:spTree>
    <p:extLst>
      <p:ext uri="{BB962C8B-B14F-4D97-AF65-F5344CB8AC3E}">
        <p14:creationId xmlns:p14="http://schemas.microsoft.com/office/powerpoint/2010/main" val="219831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 data from website like SAMHSA or Kolmac</a:t>
            </a:r>
          </a:p>
          <a:p>
            <a:r>
              <a:rPr lang="en-US" dirty="0"/>
              <a:t>Influence use of tools - website which appears on data searches</a:t>
            </a:r>
          </a:p>
          <a:p>
            <a:r>
              <a:rPr lang="en-US" dirty="0"/>
              <a:t>Analyse searches and zip codes for treatment centre demand information – State level departments, County level - use to discover regional hotspots and tailor treatment</a:t>
            </a:r>
          </a:p>
          <a:p>
            <a:r>
              <a:rPr lang="en-US" dirty="0"/>
              <a:t>Use regional information to deliver education to first responders/police</a:t>
            </a:r>
          </a:p>
        </p:txBody>
      </p:sp>
      <p:sp>
        <p:nvSpPr>
          <p:cNvPr id="4" name="Slide Number Placeholder 3"/>
          <p:cNvSpPr>
            <a:spLocks noGrp="1"/>
          </p:cNvSpPr>
          <p:nvPr>
            <p:ph type="sldNum" sz="quarter" idx="10"/>
          </p:nvPr>
        </p:nvSpPr>
        <p:spPr/>
        <p:txBody>
          <a:bodyPr/>
          <a:lstStyle/>
          <a:p>
            <a:fld id="{573BD2BE-0D39-469E-8B13-E83FE0E0A27D}" type="slidenum">
              <a:rPr lang="en-GB" smtClean="0"/>
              <a:t>27</a:t>
            </a:fld>
            <a:endParaRPr lang="en-GB" dirty="0"/>
          </a:p>
        </p:txBody>
      </p:sp>
    </p:spTree>
    <p:extLst>
      <p:ext uri="{BB962C8B-B14F-4D97-AF65-F5344CB8AC3E}">
        <p14:creationId xmlns:p14="http://schemas.microsoft.com/office/powerpoint/2010/main" val="3206265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 health variables = Clean indoor air, paid sic leave, affordable housing, healthy food procurement</a:t>
            </a:r>
          </a:p>
          <a:p>
            <a:endParaRPr lang="en-US" dirty="0"/>
          </a:p>
        </p:txBody>
      </p:sp>
      <p:sp>
        <p:nvSpPr>
          <p:cNvPr id="4" name="Slide Number Placeholder 3"/>
          <p:cNvSpPr>
            <a:spLocks noGrp="1"/>
          </p:cNvSpPr>
          <p:nvPr>
            <p:ph type="sldNum" sz="quarter" idx="10"/>
          </p:nvPr>
        </p:nvSpPr>
        <p:spPr/>
        <p:txBody>
          <a:bodyPr/>
          <a:lstStyle/>
          <a:p>
            <a:fld id="{573BD2BE-0D39-469E-8B13-E83FE0E0A27D}" type="slidenum">
              <a:rPr lang="en-GB" smtClean="0"/>
              <a:t>37</a:t>
            </a:fld>
            <a:endParaRPr lang="en-GB" dirty="0"/>
          </a:p>
        </p:txBody>
      </p:sp>
    </p:spTree>
    <p:extLst>
      <p:ext uri="{BB962C8B-B14F-4D97-AF65-F5344CB8AC3E}">
        <p14:creationId xmlns:p14="http://schemas.microsoft.com/office/powerpoint/2010/main" val="882304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HAIs: SSI, UTI, BSI - expand to specific pathogens</a:t>
            </a:r>
          </a:p>
          <a:p>
            <a:r>
              <a:rPr lang="en-US" dirty="0"/>
              <a:t>Hospitals, nursing homes- expand to public places like schools</a:t>
            </a:r>
          </a:p>
          <a:p>
            <a:r>
              <a:rPr lang="en-US" dirty="0"/>
              <a:t>Patient, prescription, healthcare professionals - reward new developments to improve data linkage</a:t>
            </a:r>
          </a:p>
        </p:txBody>
      </p:sp>
      <p:sp>
        <p:nvSpPr>
          <p:cNvPr id="4" name="Slide Number Placeholder 3"/>
          <p:cNvSpPr>
            <a:spLocks noGrp="1"/>
          </p:cNvSpPr>
          <p:nvPr>
            <p:ph type="sldNum" sz="quarter" idx="10"/>
          </p:nvPr>
        </p:nvSpPr>
        <p:spPr/>
        <p:txBody>
          <a:bodyPr/>
          <a:lstStyle/>
          <a:p>
            <a:fld id="{573BD2BE-0D39-469E-8B13-E83FE0E0A27D}" type="slidenum">
              <a:rPr lang="en-GB" smtClean="0"/>
              <a:t>38</a:t>
            </a:fld>
            <a:endParaRPr lang="en-GB" dirty="0"/>
          </a:p>
        </p:txBody>
      </p:sp>
    </p:spTree>
    <p:extLst>
      <p:ext uri="{BB962C8B-B14F-4D97-AF65-F5344CB8AC3E}">
        <p14:creationId xmlns:p14="http://schemas.microsoft.com/office/powerpoint/2010/main" val="192678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the Lifecycle of antibiotics</a:t>
            </a:r>
          </a:p>
        </p:txBody>
      </p:sp>
      <p:sp>
        <p:nvSpPr>
          <p:cNvPr id="4" name="Slide Number Placeholder 3"/>
          <p:cNvSpPr>
            <a:spLocks noGrp="1"/>
          </p:cNvSpPr>
          <p:nvPr>
            <p:ph type="sldNum" sz="quarter" idx="10"/>
          </p:nvPr>
        </p:nvSpPr>
        <p:spPr/>
        <p:txBody>
          <a:bodyPr/>
          <a:lstStyle/>
          <a:p>
            <a:fld id="{573BD2BE-0D39-469E-8B13-E83FE0E0A27D}" type="slidenum">
              <a:rPr lang="en-GB" smtClean="0"/>
              <a:t>39</a:t>
            </a:fld>
            <a:endParaRPr lang="en-GB" dirty="0"/>
          </a:p>
        </p:txBody>
      </p:sp>
    </p:spTree>
    <p:extLst>
      <p:ext uri="{BB962C8B-B14F-4D97-AF65-F5344CB8AC3E}">
        <p14:creationId xmlns:p14="http://schemas.microsoft.com/office/powerpoint/2010/main" val="722584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National Centre for Health Stats and the National Health Care Surveys – I love these acronyms</a:t>
            </a:r>
          </a:p>
          <a:p>
            <a:endParaRPr lang="en-GB" dirty="0"/>
          </a:p>
          <a:p>
            <a:r>
              <a:rPr lang="en-GB" dirty="0"/>
              <a:t>Lots of experience of establishing digital collection of hospital records which Lisa is responsible for. In addition to sharing lessons learned from this process we also have in depth analytical expertise in exploiting the data derived from such systems including linking to other sources, such as mortality data</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573BD2BE-0D39-469E-8B13-E83FE0E0A27D}" type="slidenum">
              <a:rPr lang="en-GB" smtClean="0"/>
              <a:t>41</a:t>
            </a:fld>
            <a:endParaRPr lang="en-GB" dirty="0"/>
          </a:p>
        </p:txBody>
      </p:sp>
    </p:spTree>
    <p:extLst>
      <p:ext uri="{BB962C8B-B14F-4D97-AF65-F5344CB8AC3E}">
        <p14:creationId xmlns:p14="http://schemas.microsoft.com/office/powerpoint/2010/main" val="1769771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3BD2BE-0D39-469E-8B13-E83FE0E0A27D}" type="slidenum">
              <a:rPr lang="en-GB" smtClean="0"/>
              <a:t>45</a:t>
            </a:fld>
            <a:endParaRPr lang="en-GB" dirty="0"/>
          </a:p>
        </p:txBody>
      </p:sp>
    </p:spTree>
    <p:extLst>
      <p:ext uri="{BB962C8B-B14F-4D97-AF65-F5344CB8AC3E}">
        <p14:creationId xmlns:p14="http://schemas.microsoft.com/office/powerpoint/2010/main" val="1682040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3BD2BE-0D39-469E-8B13-E83FE0E0A27D}" type="slidenum">
              <a:rPr lang="en-GB" smtClean="0"/>
              <a:t>46</a:t>
            </a:fld>
            <a:endParaRPr lang="en-GB" dirty="0"/>
          </a:p>
        </p:txBody>
      </p:sp>
    </p:spTree>
    <p:extLst>
      <p:ext uri="{BB962C8B-B14F-4D97-AF65-F5344CB8AC3E}">
        <p14:creationId xmlns:p14="http://schemas.microsoft.com/office/powerpoint/2010/main" val="3067788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slideshare.net/hscic" TargetMode="Externa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836123"/>
            <a:ext cx="9144000" cy="2556164"/>
          </a:xfrm>
          <a:prstGeom prst="rect">
            <a:avLst/>
          </a:prstGeom>
        </p:spPr>
      </p:pic>
      <p:pic>
        <p:nvPicPr>
          <p:cNvPr id="8" name="Picture 7"/>
          <p:cNvPicPr/>
          <p:nvPr userDrawn="1"/>
        </p:nvPicPr>
        <p:blipFill>
          <a:blip r:embed="rId3" cstate="print">
            <a:extLst>
              <a:ext uri="{28A0092B-C50C-407E-A947-70E740481C1C}">
                <a14:useLocalDpi xmlns:a14="http://schemas.microsoft.com/office/drawing/2010/main" val="0"/>
              </a:ext>
            </a:extLst>
          </a:blip>
          <a:stretch>
            <a:fillRect/>
          </a:stretch>
        </p:blipFill>
        <p:spPr>
          <a:xfrm>
            <a:off x="7478211" y="253638"/>
            <a:ext cx="1198245" cy="949960"/>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8000" y="4428000"/>
            <a:ext cx="3023318" cy="586741"/>
          </a:xfrm>
          <a:prstGeom prst="rect">
            <a:avLst/>
          </a:prstGeom>
        </p:spPr>
      </p:pic>
      <p:sp>
        <p:nvSpPr>
          <p:cNvPr id="9" name="Text Placeholder 5"/>
          <p:cNvSpPr>
            <a:spLocks noGrp="1"/>
          </p:cNvSpPr>
          <p:nvPr>
            <p:ph type="body" sz="quarter" idx="12" hasCustomPrompt="1"/>
          </p:nvPr>
        </p:nvSpPr>
        <p:spPr>
          <a:xfrm>
            <a:off x="720000" y="684000"/>
            <a:ext cx="6660312" cy="483558"/>
          </a:xfrm>
        </p:spPr>
        <p:txBody>
          <a:bodyPr lIns="0" tIns="0" rIns="0" bIns="0">
            <a:normAutofit/>
          </a:bodyPr>
          <a:lstStyle>
            <a:lvl1pPr marL="0" indent="0">
              <a:spcBef>
                <a:spcPts val="0"/>
              </a:spcBef>
              <a:buNone/>
              <a:defRPr sz="3000" b="1" spc="-40" baseline="0">
                <a:solidFill>
                  <a:schemeClr val="accent1"/>
                </a:solidFill>
                <a:latin typeface="Arial" panose="020B0604020202020204" pitchFamily="34" charset="0"/>
              </a:defRPr>
            </a:lvl1pPr>
          </a:lstStyle>
          <a:p>
            <a:pPr lvl="0"/>
            <a:r>
              <a:rPr lang="en-US"/>
              <a:t>Title heading in 30pt Arial Bold</a:t>
            </a:r>
            <a:endParaRPr lang="en-GB"/>
          </a:p>
        </p:txBody>
      </p:sp>
      <p:sp>
        <p:nvSpPr>
          <p:cNvPr id="10" name="Text Placeholder 9"/>
          <p:cNvSpPr>
            <a:spLocks noGrp="1"/>
          </p:cNvSpPr>
          <p:nvPr>
            <p:ph type="body" sz="quarter" idx="13" hasCustomPrompt="1"/>
          </p:nvPr>
        </p:nvSpPr>
        <p:spPr>
          <a:xfrm>
            <a:off x="720000" y="1188000"/>
            <a:ext cx="6660312" cy="444553"/>
          </a:xfrm>
        </p:spPr>
        <p:txBody>
          <a:bodyPr lIns="0" tIns="0" rIns="0" bIns="0">
            <a:normAutofit/>
          </a:bodyPr>
          <a:lstStyle>
            <a:lvl1pPr marL="0" indent="0">
              <a:buNone/>
              <a:defRPr sz="2100" b="1">
                <a:solidFill>
                  <a:schemeClr val="accent2">
                    <a:lumMod val="75000"/>
                  </a:schemeClr>
                </a:solidFill>
              </a:defRPr>
            </a:lvl1pPr>
          </a:lstStyle>
          <a:p>
            <a:r>
              <a:rPr lang="en-US"/>
              <a:t>Subheading in 21pt Arial Bold</a:t>
            </a:r>
            <a:endParaRPr lang="en-GB"/>
          </a:p>
        </p:txBody>
      </p:sp>
      <p:sp>
        <p:nvSpPr>
          <p:cNvPr id="11" name="Text Placeholder 13"/>
          <p:cNvSpPr>
            <a:spLocks noGrp="1"/>
          </p:cNvSpPr>
          <p:nvPr>
            <p:ph type="body" sz="quarter" idx="14" hasCustomPrompt="1"/>
          </p:nvPr>
        </p:nvSpPr>
        <p:spPr>
          <a:xfrm>
            <a:off x="4644008" y="4500000"/>
            <a:ext cx="3924008" cy="324000"/>
          </a:xfrm>
        </p:spPr>
        <p:txBody>
          <a:bodyPr lIns="0" tIns="0" rIns="0" bIns="0">
            <a:normAutofit/>
          </a:bodyPr>
          <a:lstStyle>
            <a:lvl1pPr marL="0" indent="0" algn="r">
              <a:buNone/>
              <a:defRPr sz="1500" b="1" baseline="0">
                <a:solidFill>
                  <a:schemeClr val="accent6"/>
                </a:solidFill>
              </a:defRPr>
            </a:lvl1pPr>
          </a:lstStyle>
          <a:p>
            <a:pPr lvl="0"/>
            <a:r>
              <a:rPr lang="en-US"/>
              <a:t>Presented by… in 15pt Arial Bold</a:t>
            </a:r>
            <a:endParaRPr lang="en-GB"/>
          </a:p>
        </p:txBody>
      </p:sp>
    </p:spTree>
    <p:extLst>
      <p:ext uri="{BB962C8B-B14F-4D97-AF65-F5344CB8AC3E}">
        <p14:creationId xmlns:p14="http://schemas.microsoft.com/office/powerpoint/2010/main" val="1326722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936000"/>
            <a:ext cx="9144000" cy="4207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720000" y="360000"/>
            <a:ext cx="7632000" cy="529568"/>
          </a:xfrm>
        </p:spPr>
        <p:txBody>
          <a:bodyPr lIns="0" tIns="0" rIns="0" bIns="0" anchor="t">
            <a:normAutofit/>
          </a:bodyPr>
          <a:lstStyle>
            <a:lvl1pPr>
              <a:defRPr sz="3000" b="1" spc="-40" baseline="0">
                <a:solidFill>
                  <a:schemeClr val="accent1"/>
                </a:solidFill>
              </a:defRPr>
            </a:lvl1pPr>
          </a:lstStyle>
          <a:p>
            <a:r>
              <a:rPr lang="en-US"/>
              <a:t>Main Heading</a:t>
            </a:r>
            <a:endParaRPr lang="en-GB"/>
          </a:p>
        </p:txBody>
      </p:sp>
      <p:sp>
        <p:nvSpPr>
          <p:cNvPr id="3" name="Content Placeholder 2"/>
          <p:cNvSpPr>
            <a:spLocks noGrp="1"/>
          </p:cNvSpPr>
          <p:nvPr>
            <p:ph idx="1"/>
          </p:nvPr>
        </p:nvSpPr>
        <p:spPr>
          <a:xfrm>
            <a:off x="720000" y="1080000"/>
            <a:ext cx="7704000" cy="3435966"/>
          </a:xfrm>
        </p:spPr>
        <p:txBody>
          <a:bodyPr lIns="0" tIns="0" rIns="0" bIns="0"/>
          <a:lstStyle>
            <a:lvl1pPr>
              <a:defRPr sz="2400">
                <a:solidFill>
                  <a:schemeClr val="accent6"/>
                </a:solidFill>
              </a:defRPr>
            </a:lvl1pPr>
            <a:lvl2pPr>
              <a:defRPr sz="2100">
                <a:solidFill>
                  <a:schemeClr val="accent6"/>
                </a:solidFill>
              </a:defRPr>
            </a:lvl2pPr>
            <a:lvl3pPr marL="1143000" indent="-228600">
              <a:buFont typeface="Wingdings" panose="05000000000000000000" pitchFamily="2" charset="2"/>
              <a:buChar char="§"/>
              <a:defRPr sz="1800">
                <a:solidFill>
                  <a:schemeClr val="accent6"/>
                </a:solidFill>
              </a:defRPr>
            </a:lvl3pPr>
            <a:lvl4pPr>
              <a:defRPr sz="2100"/>
            </a:lvl4pPr>
            <a:lvl5pPr>
              <a:defRPr sz="1750"/>
            </a:lvl5pPr>
          </a:lstStyle>
          <a:p>
            <a:pPr lvl="0"/>
            <a:r>
              <a:rPr lang="en-US"/>
              <a:t>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a:xfrm>
            <a:off x="6300192" y="4731990"/>
            <a:ext cx="2133600" cy="273844"/>
          </a:xfrm>
          <a:noFill/>
        </p:spPr>
        <p:txBody>
          <a:bodyPr/>
          <a:lstStyle>
            <a:lvl1pPr>
              <a:defRPr sz="1000">
                <a:solidFill>
                  <a:schemeClr val="accent6"/>
                </a:solidFill>
              </a:defRPr>
            </a:lvl1pPr>
          </a:lstStyle>
          <a:p>
            <a:fld id="{DC12C2CB-C475-442B-84C1-CBFDBCB34DB3}" type="slidenum">
              <a:rPr lang="en-GB" smtClean="0"/>
              <a:pPr/>
              <a:t>‹#›</a:t>
            </a:fld>
            <a:endParaRPr lang="en-GB" dirty="0"/>
          </a:p>
        </p:txBody>
      </p:sp>
    </p:spTree>
    <p:extLst>
      <p:ext uri="{BB962C8B-B14F-4D97-AF65-F5344CB8AC3E}">
        <p14:creationId xmlns:p14="http://schemas.microsoft.com/office/powerpoint/2010/main" val="191814060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Rectangle 9"/>
          <p:cNvSpPr/>
          <p:nvPr userDrawn="1"/>
        </p:nvSpPr>
        <p:spPr>
          <a:xfrm>
            <a:off x="0" y="0"/>
            <a:ext cx="9144000" cy="5164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720000" y="699694"/>
            <a:ext cx="6804328" cy="900068"/>
          </a:xfrm>
        </p:spPr>
        <p:txBody>
          <a:bodyPr lIns="0" tIns="0" rIns="0" bIns="0" anchor="t">
            <a:normAutofit/>
          </a:bodyPr>
          <a:lstStyle>
            <a:lvl1pPr>
              <a:defRPr sz="3000" b="1">
                <a:solidFill>
                  <a:schemeClr val="bg1"/>
                </a:solidFill>
              </a:defRPr>
            </a:lvl1pPr>
          </a:lstStyle>
          <a:p>
            <a:r>
              <a:rPr lang="en-US"/>
              <a:t>Main Heading</a:t>
            </a:r>
            <a:endParaRPr lang="en-GB"/>
          </a:p>
        </p:txBody>
      </p:sp>
      <p:sp>
        <p:nvSpPr>
          <p:cNvPr id="11" name="Content Placeholder 2"/>
          <p:cNvSpPr>
            <a:spLocks noGrp="1"/>
          </p:cNvSpPr>
          <p:nvPr>
            <p:ph idx="1"/>
          </p:nvPr>
        </p:nvSpPr>
        <p:spPr>
          <a:xfrm>
            <a:off x="683568" y="4371950"/>
            <a:ext cx="8003232" cy="660663"/>
          </a:xfrm>
        </p:spPr>
        <p:txBody>
          <a:bodyPr lIns="0" tIns="0" rIns="0" bIns="0">
            <a:normAutofit/>
          </a:bodyPr>
          <a:lstStyle>
            <a:lvl1pPr marL="0" indent="0">
              <a:buNone/>
              <a:defRPr sz="2100">
                <a:solidFill>
                  <a:schemeClr val="bg1"/>
                </a:solidFill>
              </a:defRPr>
            </a:lvl1pPr>
            <a:lvl2pPr>
              <a:defRPr sz="2600">
                <a:solidFill>
                  <a:schemeClr val="bg1"/>
                </a:solidFill>
              </a:defRPr>
            </a:lvl2pPr>
            <a:lvl3pPr marL="1143000" indent="-228600">
              <a:buFont typeface="Wingdings" panose="05000000000000000000" pitchFamily="2" charset="2"/>
              <a:buChar char="§"/>
              <a:defRPr sz="2200">
                <a:solidFill>
                  <a:schemeClr val="bg1"/>
                </a:solidFill>
              </a:defRPr>
            </a:lvl3pPr>
            <a:lvl4pPr>
              <a:defRPr sz="2100"/>
            </a:lvl4pPr>
            <a:lvl5pPr>
              <a:defRPr sz="1750"/>
            </a:lvl5pPr>
          </a:lstStyle>
          <a:p>
            <a:pPr lvl="0"/>
            <a:r>
              <a:rPr lang="en-US"/>
              <a:t>Edit Master text styles</a:t>
            </a:r>
          </a:p>
        </p:txBody>
      </p:sp>
      <p:sp>
        <p:nvSpPr>
          <p:cNvPr id="6" name="Slide Number Placeholder 5"/>
          <p:cNvSpPr>
            <a:spLocks noGrp="1"/>
          </p:cNvSpPr>
          <p:nvPr>
            <p:ph type="sldNum" sz="quarter" idx="12"/>
          </p:nvPr>
        </p:nvSpPr>
        <p:spPr>
          <a:xfrm>
            <a:off x="6300192" y="4731990"/>
            <a:ext cx="2133600" cy="273844"/>
          </a:xfrm>
        </p:spPr>
        <p:txBody>
          <a:bodyPr/>
          <a:lstStyle>
            <a:lvl1pPr>
              <a:defRPr sz="1000">
                <a:solidFill>
                  <a:schemeClr val="bg1"/>
                </a:solidFill>
              </a:defRPr>
            </a:lvl1pPr>
          </a:lstStyle>
          <a:p>
            <a:fld id="{4F2E129E-16B7-480B-972E-C025DBFD1D53}" type="slidenum">
              <a:rPr lang="en-GB" smtClean="0"/>
              <a:pPr/>
              <a:t>‹#›</a:t>
            </a:fld>
            <a:endParaRPr lang="en-GB" dirty="0"/>
          </a:p>
        </p:txBody>
      </p:sp>
    </p:spTree>
    <p:extLst>
      <p:ext uri="{BB962C8B-B14F-4D97-AF65-F5344CB8AC3E}">
        <p14:creationId xmlns:p14="http://schemas.microsoft.com/office/powerpoint/2010/main" val="3080355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0" y="762"/>
            <a:ext cx="9144000" cy="5144400"/>
          </a:xfrm>
          <a:prstGeom prst="rect">
            <a:avLst/>
          </a:prstGeom>
        </p:spPr>
      </p:pic>
      <p:sp>
        <p:nvSpPr>
          <p:cNvPr id="10" name="Rectangle 9"/>
          <p:cNvSpPr/>
          <p:nvPr userDrawn="1"/>
        </p:nvSpPr>
        <p:spPr>
          <a:xfrm>
            <a:off x="0" y="3866400"/>
            <a:ext cx="9144000" cy="129614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itle 1"/>
          <p:cNvSpPr>
            <a:spLocks noGrp="1"/>
          </p:cNvSpPr>
          <p:nvPr>
            <p:ph type="title" hasCustomPrompt="1"/>
          </p:nvPr>
        </p:nvSpPr>
        <p:spPr>
          <a:xfrm>
            <a:off x="720000" y="4032000"/>
            <a:ext cx="6804328" cy="900068"/>
          </a:xfrm>
        </p:spPr>
        <p:txBody>
          <a:bodyPr lIns="0" tIns="0" rIns="0" bIns="0" anchor="t">
            <a:normAutofit/>
          </a:bodyPr>
          <a:lstStyle>
            <a:lvl1pPr>
              <a:defRPr sz="3000" b="1">
                <a:solidFill>
                  <a:schemeClr val="bg1"/>
                </a:solidFill>
              </a:defRPr>
            </a:lvl1pPr>
          </a:lstStyle>
          <a:p>
            <a:r>
              <a:rPr lang="en-US"/>
              <a:t>Main Heading</a:t>
            </a:r>
            <a:endParaRPr lang="en-GB"/>
          </a:p>
        </p:txBody>
      </p:sp>
      <p:sp>
        <p:nvSpPr>
          <p:cNvPr id="8" name="Content Placeholder 2"/>
          <p:cNvSpPr>
            <a:spLocks noGrp="1"/>
          </p:cNvSpPr>
          <p:nvPr>
            <p:ph idx="1"/>
          </p:nvPr>
        </p:nvSpPr>
        <p:spPr>
          <a:xfrm>
            <a:off x="720000" y="4515966"/>
            <a:ext cx="6804000" cy="516647"/>
          </a:xfrm>
        </p:spPr>
        <p:txBody>
          <a:bodyPr lIns="0" tIns="0" rIns="0" bIns="0">
            <a:normAutofit/>
          </a:bodyPr>
          <a:lstStyle>
            <a:lvl1pPr marL="0" indent="0">
              <a:buNone/>
              <a:defRPr sz="1800">
                <a:solidFill>
                  <a:schemeClr val="bg1"/>
                </a:solidFill>
              </a:defRPr>
            </a:lvl1pPr>
            <a:lvl2pPr>
              <a:defRPr sz="2600">
                <a:solidFill>
                  <a:schemeClr val="bg1"/>
                </a:solidFill>
              </a:defRPr>
            </a:lvl2pPr>
            <a:lvl3pPr marL="1143000" indent="-228600">
              <a:buFont typeface="Wingdings" panose="05000000000000000000" pitchFamily="2" charset="2"/>
              <a:buChar char="§"/>
              <a:defRPr sz="2200">
                <a:solidFill>
                  <a:schemeClr val="bg1"/>
                </a:solidFill>
              </a:defRPr>
            </a:lvl3pPr>
            <a:lvl4pPr>
              <a:defRPr sz="2100"/>
            </a:lvl4pPr>
            <a:lvl5pPr>
              <a:defRPr sz="1750"/>
            </a:lvl5pPr>
          </a:lstStyle>
          <a:p>
            <a:pPr lvl="0"/>
            <a:r>
              <a:rPr lang="en-US"/>
              <a:t>Edit Master text styles</a:t>
            </a:r>
          </a:p>
        </p:txBody>
      </p:sp>
      <p:sp>
        <p:nvSpPr>
          <p:cNvPr id="11" name="Slide Number Placeholder 5"/>
          <p:cNvSpPr>
            <a:spLocks noGrp="1"/>
          </p:cNvSpPr>
          <p:nvPr>
            <p:ph type="sldNum" sz="quarter" idx="12"/>
          </p:nvPr>
        </p:nvSpPr>
        <p:spPr>
          <a:xfrm>
            <a:off x="6300192" y="4731990"/>
            <a:ext cx="2133600" cy="273844"/>
          </a:xfrm>
        </p:spPr>
        <p:txBody>
          <a:bodyPr/>
          <a:lstStyle>
            <a:lvl1pPr>
              <a:defRPr sz="1000">
                <a:solidFill>
                  <a:schemeClr val="bg1"/>
                </a:solidFill>
              </a:defRPr>
            </a:lvl1pPr>
          </a:lstStyle>
          <a:p>
            <a:fld id="{4F2E129E-16B7-480B-972E-C025DBFD1D53}" type="slidenum">
              <a:rPr lang="en-GB" smtClean="0"/>
              <a:pPr/>
              <a:t>‹#›</a:t>
            </a:fld>
            <a:endParaRPr lang="en-GB" dirty="0"/>
          </a:p>
        </p:txBody>
      </p:sp>
    </p:spTree>
    <p:extLst>
      <p:ext uri="{BB962C8B-B14F-4D97-AF65-F5344CB8AC3E}">
        <p14:creationId xmlns:p14="http://schemas.microsoft.com/office/powerpoint/2010/main" val="3490253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47614"/>
            <a:ext cx="9144000" cy="2556164"/>
          </a:xfrm>
          <a:prstGeom prst="rect">
            <a:avLst/>
          </a:prstGeom>
        </p:spPr>
      </p:pic>
      <p:sp>
        <p:nvSpPr>
          <p:cNvPr id="16" name="Rectangle 15"/>
          <p:cNvSpPr/>
          <p:nvPr userDrawn="1"/>
        </p:nvSpPr>
        <p:spPr>
          <a:xfrm>
            <a:off x="0" y="1347614"/>
            <a:ext cx="9144000" cy="255616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hlinkClick r:id="rId3"/>
          </p:cNvPr>
          <p:cNvSpPr txBox="1"/>
          <p:nvPr userDrawn="1"/>
        </p:nvSpPr>
        <p:spPr>
          <a:xfrm>
            <a:off x="478397" y="3341091"/>
            <a:ext cx="4669667" cy="369332"/>
          </a:xfrm>
          <a:prstGeom prst="rect">
            <a:avLst/>
          </a:prstGeom>
          <a:noFill/>
        </p:spPr>
        <p:txBody>
          <a:bodyPr wrap="square" rtlCol="0">
            <a:spAutoFit/>
          </a:bodyPr>
          <a:lstStyle/>
          <a:p>
            <a:endParaRPr lang="en-GB" dirty="0"/>
          </a:p>
        </p:txBody>
      </p:sp>
      <p:sp>
        <p:nvSpPr>
          <p:cNvPr id="5" name="TextBox 4"/>
          <p:cNvSpPr txBox="1"/>
          <p:nvPr userDrawn="1"/>
        </p:nvSpPr>
        <p:spPr>
          <a:xfrm>
            <a:off x="755576" y="1398235"/>
            <a:ext cx="6048672" cy="1938992"/>
          </a:xfrm>
          <a:prstGeom prst="rect">
            <a:avLst/>
          </a:prstGeom>
          <a:noFill/>
        </p:spPr>
        <p:txBody>
          <a:bodyPr wrap="square" rtlCol="0">
            <a:spAutoFit/>
          </a:bodyPr>
          <a:lstStyle/>
          <a:p>
            <a:pPr>
              <a:lnSpc>
                <a:spcPts val="3600"/>
              </a:lnSpc>
            </a:pPr>
            <a:r>
              <a:rPr lang="en-GB" sz="2400" b="1" u="none" strike="noStrike" kern="1200" dirty="0">
                <a:solidFill>
                  <a:schemeClr val="accent1"/>
                </a:solidFill>
                <a:effectLst/>
                <a:latin typeface="+mn-lt"/>
                <a:ea typeface="+mn-ea"/>
                <a:cs typeface="+mn-cs"/>
              </a:rPr>
              <a:t>www.digital.nhs.uk</a:t>
            </a:r>
            <a:endParaRPr lang="en-GB" sz="2400" kern="1200" dirty="0">
              <a:solidFill>
                <a:schemeClr val="accent1"/>
              </a:solidFill>
              <a:effectLst/>
              <a:latin typeface="+mn-lt"/>
              <a:ea typeface="+mn-ea"/>
              <a:cs typeface="+mn-cs"/>
            </a:endParaRPr>
          </a:p>
          <a:p>
            <a:pPr marL="0" marR="0" indent="0" algn="l" defTabSz="914400" rtl="0" eaLnBrk="1" fontAlgn="auto" latinLnBrk="0" hangingPunct="1">
              <a:lnSpc>
                <a:spcPts val="3600"/>
              </a:lnSpc>
              <a:spcBef>
                <a:spcPts val="0"/>
              </a:spcBef>
              <a:spcAft>
                <a:spcPts val="0"/>
              </a:spcAft>
              <a:buClrTx/>
              <a:buSzTx/>
              <a:buFontTx/>
              <a:buNone/>
              <a:tabLst/>
              <a:defRPr/>
            </a:pPr>
            <a:r>
              <a:rPr lang="en-GB" sz="2400" kern="1200" dirty="0">
                <a:solidFill>
                  <a:schemeClr val="accent1"/>
                </a:solidFill>
                <a:effectLst/>
                <a:latin typeface="+mn-lt"/>
                <a:ea typeface="+mn-ea"/>
                <a:cs typeface="+mn-cs"/>
              </a:rPr>
              <a:t>     </a:t>
            </a:r>
            <a:r>
              <a:rPr lang="en-GB" sz="2400" b="1" kern="1200" dirty="0">
                <a:solidFill>
                  <a:schemeClr val="accent1"/>
                </a:solidFill>
                <a:effectLst/>
                <a:latin typeface="+mn-lt"/>
                <a:ea typeface="+mn-ea"/>
                <a:cs typeface="+mn-cs"/>
              </a:rPr>
              <a:t>@nhsdigital</a:t>
            </a:r>
          </a:p>
          <a:p>
            <a:pPr>
              <a:lnSpc>
                <a:spcPts val="3600"/>
              </a:lnSpc>
            </a:pPr>
            <a:r>
              <a:rPr lang="en-GB" sz="2400" b="1" kern="1200" dirty="0">
                <a:solidFill>
                  <a:schemeClr val="accent1"/>
                </a:solidFill>
                <a:effectLst/>
                <a:latin typeface="+mn-lt"/>
                <a:ea typeface="+mn-ea"/>
                <a:cs typeface="+mn-cs"/>
              </a:rPr>
              <a:t>enquiries@nhsdigital.nhs.uk</a:t>
            </a:r>
          </a:p>
          <a:p>
            <a:pPr>
              <a:lnSpc>
                <a:spcPts val="3600"/>
              </a:lnSpc>
            </a:pPr>
            <a:r>
              <a:rPr lang="en-GB" sz="2400" b="1" kern="1200" dirty="0">
                <a:solidFill>
                  <a:schemeClr val="accent1"/>
                </a:solidFill>
                <a:effectLst/>
                <a:latin typeface="+mn-lt"/>
                <a:ea typeface="+mn-ea"/>
                <a:cs typeface="+mn-cs"/>
              </a:rPr>
              <a:t>0300 303</a:t>
            </a:r>
            <a:r>
              <a:rPr lang="en-GB" sz="2400" b="1" kern="1200" baseline="0" dirty="0">
                <a:solidFill>
                  <a:schemeClr val="accent1"/>
                </a:solidFill>
                <a:effectLst/>
                <a:latin typeface="+mn-lt"/>
                <a:ea typeface="+mn-ea"/>
                <a:cs typeface="+mn-cs"/>
              </a:rPr>
              <a:t> 5678</a:t>
            </a:r>
            <a:endParaRPr lang="en-GB" sz="2400" kern="1200" dirty="0">
              <a:solidFill>
                <a:schemeClr val="accent1"/>
              </a:solidFill>
              <a:effectLst/>
              <a:latin typeface="+mn-lt"/>
              <a:ea typeface="+mn-ea"/>
              <a:cs typeface="+mn-cs"/>
            </a:endParaRP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5576" y="4235542"/>
            <a:ext cx="3671171" cy="712472"/>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71925" y="1968019"/>
            <a:ext cx="387707" cy="387707"/>
          </a:xfrm>
          <a:prstGeom prst="rect">
            <a:avLst/>
          </a:prstGeom>
        </p:spPr>
      </p:pic>
      <p:pic>
        <p:nvPicPr>
          <p:cNvPr id="17" name="Picture 16"/>
          <p:cNvPicPr/>
          <p:nvPr userDrawn="1"/>
        </p:nvPicPr>
        <p:blipFill>
          <a:blip r:embed="rId6" cstate="print">
            <a:extLst>
              <a:ext uri="{28A0092B-C50C-407E-A947-70E740481C1C}">
                <a14:useLocalDpi xmlns:a14="http://schemas.microsoft.com/office/drawing/2010/main" val="0"/>
              </a:ext>
            </a:extLst>
          </a:blip>
          <a:stretch>
            <a:fillRect/>
          </a:stretch>
        </p:blipFill>
        <p:spPr>
          <a:xfrm>
            <a:off x="7478211" y="253638"/>
            <a:ext cx="1198245" cy="949960"/>
          </a:xfrm>
          <a:prstGeom prst="rect">
            <a:avLst/>
          </a:prstGeom>
        </p:spPr>
      </p:pic>
    </p:spTree>
    <p:extLst>
      <p:ext uri="{BB962C8B-B14F-4D97-AF65-F5344CB8AC3E}">
        <p14:creationId xmlns:p14="http://schemas.microsoft.com/office/powerpoint/2010/main" val="20743140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1F9D6EA-53C1-4056-A5B8-5AF66D913895}" type="datetime1">
              <a:rPr lang="en-GB" smtClean="0"/>
              <a:t>02/02/2018</a:t>
            </a:fld>
            <a:endParaRPr lang="en-GB"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Click to edit master footer style</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F2E129E-16B7-480B-972E-C025DBFD1D53}" type="slidenum">
              <a:rPr lang="en-GB" smtClean="0"/>
              <a:t>‹#›</a:t>
            </a:fld>
            <a:endParaRPr lang="en-GB" dirty="0"/>
          </a:p>
        </p:txBody>
      </p:sp>
    </p:spTree>
    <p:extLst>
      <p:ext uri="{BB962C8B-B14F-4D97-AF65-F5344CB8AC3E}">
        <p14:creationId xmlns:p14="http://schemas.microsoft.com/office/powerpoint/2010/main" val="554456388"/>
      </p:ext>
    </p:extLst>
  </p:cSld>
  <p:clrMap bg1="lt1" tx1="dk1" bg2="lt2" tx2="dk2" accent1="accent1" accent2="accent2" accent3="accent3" accent4="accent4" accent5="accent5" accent6="accent6" hlink="hlink" folHlink="folHlink"/>
  <p:sldLayoutIdLst>
    <p:sldLayoutId id="2147483686" r:id="rId1"/>
    <p:sldLayoutId id="2147483662" r:id="rId2"/>
    <p:sldLayoutId id="2147483687" r:id="rId3"/>
    <p:sldLayoutId id="2147483689" r:id="rId4"/>
    <p:sldLayoutId id="2147483681" r:id="rId5"/>
  </p:sldLayoutIdLst>
  <p:hf sldNum="0" hdr="0" dt="0"/>
  <p:txStyles>
    <p:titleStyle>
      <a:lvl1pPr algn="l" defTabSz="914400" rtl="0" eaLnBrk="1" latinLnBrk="0" hangingPunct="1">
        <a:spcBef>
          <a:spcPct val="0"/>
        </a:spcBef>
        <a:buNone/>
        <a:defRPr sz="3000" b="1" kern="1200">
          <a:solidFill>
            <a:schemeClr val="accent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accen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100" kern="1200">
          <a:solidFill>
            <a:schemeClr val="accen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jpe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pp.powerbi.com/view?r=eyJrIjoiNjZjMjNhMzctOWFiNi00ZDYwLWIxYTktMTFkMTM2NWQzZjg0IiwidCI6IjUwZjYwNzFmLWJiZmUtNDAxYS04ODAzLTY3Mzc0OGU2MjllMiIsImMiOjh9"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apps.nhsbsa.nhs.uk/MOD/AtlasCCGMedsOp/atlas.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app.powerbi.com/view?r=eyJrIjoiZDUwN2Y3ZGMtMzQyNS00YmNkLWEwNTktOGJjYTkwNDI5MWJjIiwidCI6IjgwN2YyZjMwLWNhOGMtNDE5Zi1hMTc5LTVjNGZjN2E0YmY2YiIsImMiOjN9"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s://www.digital.nhs.uk/article/8152" TargetMode="Externa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7.jpeg"/><Relationship Id="rId12"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57.jpe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normAutofit/>
          </a:bodyPr>
          <a:lstStyle/>
          <a:p>
            <a:r>
              <a:rPr lang="en-GB" dirty="0"/>
              <a:t>HHS UK Analyst Exchange</a:t>
            </a:r>
          </a:p>
        </p:txBody>
      </p:sp>
      <p:sp>
        <p:nvSpPr>
          <p:cNvPr id="9" name="Text Placeholder 8"/>
          <p:cNvSpPr>
            <a:spLocks noGrp="1"/>
          </p:cNvSpPr>
          <p:nvPr>
            <p:ph type="body" sz="quarter" idx="13"/>
          </p:nvPr>
        </p:nvSpPr>
        <p:spPr/>
        <p:txBody>
          <a:bodyPr/>
          <a:lstStyle/>
          <a:p>
            <a:r>
              <a:rPr lang="en-GB" dirty="0"/>
              <a:t>02 February 2018</a:t>
            </a:r>
          </a:p>
        </p:txBody>
      </p:sp>
    </p:spTree>
    <p:extLst>
      <p:ext uri="{BB962C8B-B14F-4D97-AF65-F5344CB8AC3E}">
        <p14:creationId xmlns:p14="http://schemas.microsoft.com/office/powerpoint/2010/main" val="3582026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9F09-946A-47B8-A013-DA9EB171BABC}"/>
              </a:ext>
            </a:extLst>
          </p:cNvPr>
          <p:cNvSpPr>
            <a:spLocks noGrp="1"/>
          </p:cNvSpPr>
          <p:nvPr>
            <p:ph type="title"/>
          </p:nvPr>
        </p:nvSpPr>
        <p:spPr/>
        <p:txBody>
          <a:bodyPr/>
          <a:lstStyle/>
          <a:p>
            <a:r>
              <a:rPr lang="en-US" dirty="0">
                <a:cs typeface="Arial"/>
              </a:rPr>
              <a:t>Patient risk variables for Opioids:</a:t>
            </a:r>
            <a:endParaRPr lang="en-US" dirty="0"/>
          </a:p>
        </p:txBody>
      </p:sp>
      <p:sp>
        <p:nvSpPr>
          <p:cNvPr id="3" name="Content Placeholder 2">
            <a:extLst>
              <a:ext uri="{FF2B5EF4-FFF2-40B4-BE49-F238E27FC236}">
                <a16:creationId xmlns:a16="http://schemas.microsoft.com/office/drawing/2014/main" id="{AE499FB2-5AC1-4BE6-BC74-D6B8CA2918A6}"/>
              </a:ext>
            </a:extLst>
          </p:cNvPr>
          <p:cNvSpPr>
            <a:spLocks noGrp="1"/>
          </p:cNvSpPr>
          <p:nvPr>
            <p:ph idx="1"/>
          </p:nvPr>
        </p:nvSpPr>
        <p:spPr/>
        <p:txBody>
          <a:bodyPr vert="horz" lIns="0" tIns="0" rIns="0" bIns="0" rtlCol="0" anchor="t">
            <a:normAutofit fontScale="92500" lnSpcReduction="20000"/>
          </a:bodyPr>
          <a:lstStyle/>
          <a:p>
            <a:r>
              <a:rPr lang="en-US" dirty="0">
                <a:cs typeface="Arial"/>
              </a:rPr>
              <a:t>Age</a:t>
            </a:r>
          </a:p>
          <a:p>
            <a:r>
              <a:rPr lang="en-US" dirty="0">
                <a:cs typeface="Arial"/>
              </a:rPr>
              <a:t>Gender</a:t>
            </a:r>
            <a:endParaRPr lang="en-US" dirty="0">
              <a:solidFill>
                <a:schemeClr val="tx1"/>
              </a:solidFill>
            </a:endParaRPr>
          </a:p>
          <a:p>
            <a:r>
              <a:rPr lang="en-US" dirty="0">
                <a:cs typeface="Arial"/>
              </a:rPr>
              <a:t>Ethnicity/Race</a:t>
            </a:r>
            <a:endParaRPr lang="en-US" dirty="0">
              <a:solidFill>
                <a:schemeClr val="tx1"/>
              </a:solidFill>
            </a:endParaRPr>
          </a:p>
          <a:p>
            <a:r>
              <a:rPr lang="en-US" dirty="0">
                <a:cs typeface="Arial"/>
              </a:rPr>
              <a:t>Employment</a:t>
            </a:r>
            <a:endParaRPr lang="en-US" dirty="0">
              <a:solidFill>
                <a:schemeClr val="tx1"/>
              </a:solidFill>
            </a:endParaRPr>
          </a:p>
          <a:p>
            <a:r>
              <a:rPr lang="en-US" dirty="0">
                <a:cs typeface="Arial"/>
              </a:rPr>
              <a:t>Education level</a:t>
            </a:r>
            <a:endParaRPr lang="en-US" dirty="0">
              <a:solidFill>
                <a:schemeClr val="tx1"/>
              </a:solidFill>
            </a:endParaRPr>
          </a:p>
          <a:p>
            <a:r>
              <a:rPr lang="en-US" dirty="0">
                <a:cs typeface="Arial"/>
              </a:rPr>
              <a:t>Previous Opioid prescriptions</a:t>
            </a:r>
            <a:endParaRPr lang="en-US" dirty="0">
              <a:solidFill>
                <a:schemeClr val="tx1"/>
              </a:solidFill>
            </a:endParaRPr>
          </a:p>
          <a:p>
            <a:r>
              <a:rPr lang="en-US" dirty="0">
                <a:cs typeface="Arial"/>
              </a:rPr>
              <a:t>Living arrangement</a:t>
            </a:r>
            <a:endParaRPr lang="en-US" dirty="0">
              <a:solidFill>
                <a:schemeClr val="tx1"/>
              </a:solidFill>
            </a:endParaRPr>
          </a:p>
          <a:p>
            <a:r>
              <a:rPr lang="en-US" dirty="0">
                <a:cs typeface="Arial"/>
              </a:rPr>
              <a:t>Mental Health Disorder – ICD10 codes</a:t>
            </a:r>
            <a:endParaRPr lang="en-US" dirty="0">
              <a:solidFill>
                <a:schemeClr val="tx1"/>
              </a:solidFill>
            </a:endParaRPr>
          </a:p>
          <a:p>
            <a:r>
              <a:rPr lang="en-US" dirty="0">
                <a:cs typeface="Arial"/>
              </a:rPr>
              <a:t>Jail/prison history</a:t>
            </a:r>
            <a:endParaRPr lang="en-US" dirty="0">
              <a:solidFill>
                <a:schemeClr val="tx1"/>
              </a:solidFill>
            </a:endParaRPr>
          </a:p>
          <a:p>
            <a:r>
              <a:rPr lang="en-US" dirty="0">
                <a:cs typeface="Arial"/>
              </a:rPr>
              <a:t>Health care provider</a:t>
            </a:r>
            <a:endParaRPr lang="en-US" dirty="0">
              <a:solidFill>
                <a:schemeClr val="tx1"/>
              </a:solidFill>
            </a:endParaRPr>
          </a:p>
          <a:p>
            <a:endParaRPr lang="en-US" dirty="0">
              <a:cs typeface="Arial"/>
            </a:endParaRPr>
          </a:p>
        </p:txBody>
      </p:sp>
      <p:sp>
        <p:nvSpPr>
          <p:cNvPr id="4" name="Slide Number Placeholder 3">
            <a:extLst>
              <a:ext uri="{FF2B5EF4-FFF2-40B4-BE49-F238E27FC236}">
                <a16:creationId xmlns:a16="http://schemas.microsoft.com/office/drawing/2014/main" id="{930F1ABE-D377-4FE7-890B-BCEC70CE65F4}"/>
              </a:ext>
            </a:extLst>
          </p:cNvPr>
          <p:cNvSpPr>
            <a:spLocks noGrp="1"/>
          </p:cNvSpPr>
          <p:nvPr>
            <p:ph type="sldNum" sz="quarter" idx="12"/>
          </p:nvPr>
        </p:nvSpPr>
        <p:spPr/>
        <p:txBody>
          <a:bodyPr/>
          <a:lstStyle/>
          <a:p>
            <a:fld id="{DC12C2CB-C475-442B-84C1-CBFDBCB34DB3}" type="slidenum">
              <a:rPr lang="en-GB" smtClean="0"/>
              <a:pPr/>
              <a:t>10</a:t>
            </a:fld>
            <a:endParaRPr lang="en-GB" dirty="0"/>
          </a:p>
        </p:txBody>
      </p:sp>
    </p:spTree>
    <p:extLst>
      <p:ext uri="{BB962C8B-B14F-4D97-AF65-F5344CB8AC3E}">
        <p14:creationId xmlns:p14="http://schemas.microsoft.com/office/powerpoint/2010/main" val="206860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E5DAF-3127-43D8-ACA9-2DF79A52DEF4}"/>
              </a:ext>
            </a:extLst>
          </p:cNvPr>
          <p:cNvSpPr>
            <a:spLocks noGrp="1"/>
          </p:cNvSpPr>
          <p:nvPr>
            <p:ph type="title"/>
          </p:nvPr>
        </p:nvSpPr>
        <p:spPr/>
        <p:txBody>
          <a:bodyPr/>
          <a:lstStyle/>
          <a:p>
            <a:r>
              <a:rPr lang="en-GB" dirty="0"/>
              <a:t>EHR/FIHR</a:t>
            </a:r>
          </a:p>
        </p:txBody>
      </p:sp>
      <p:pic>
        <p:nvPicPr>
          <p:cNvPr id="5" name="Content Placeholder 4">
            <a:extLst>
              <a:ext uri="{FF2B5EF4-FFF2-40B4-BE49-F238E27FC236}">
                <a16:creationId xmlns:a16="http://schemas.microsoft.com/office/drawing/2014/main" id="{B8E172F6-72E1-45C2-8F60-A1742851822F}"/>
              </a:ext>
            </a:extLst>
          </p:cNvPr>
          <p:cNvPicPr>
            <a:picLocks noGrp="1" noChangeAspect="1"/>
          </p:cNvPicPr>
          <p:nvPr>
            <p:ph idx="1"/>
          </p:nvPr>
        </p:nvPicPr>
        <p:blipFill rotWithShape="1">
          <a:blip r:embed="rId2"/>
          <a:srcRect l="3682" t="17514" r="656" b="9479"/>
          <a:stretch/>
        </p:blipFill>
        <p:spPr>
          <a:xfrm>
            <a:off x="1057410" y="1108180"/>
            <a:ext cx="7042181" cy="3582972"/>
          </a:xfrm>
          <a:prstGeom prst="rect">
            <a:avLst/>
          </a:prstGeom>
        </p:spPr>
      </p:pic>
      <p:sp>
        <p:nvSpPr>
          <p:cNvPr id="4" name="Slide Number Placeholder 3">
            <a:extLst>
              <a:ext uri="{FF2B5EF4-FFF2-40B4-BE49-F238E27FC236}">
                <a16:creationId xmlns:a16="http://schemas.microsoft.com/office/drawing/2014/main" id="{03AE3B0B-A8AD-4E76-B6DD-D8F0D3491510}"/>
              </a:ext>
            </a:extLst>
          </p:cNvPr>
          <p:cNvSpPr>
            <a:spLocks noGrp="1"/>
          </p:cNvSpPr>
          <p:nvPr>
            <p:ph type="sldNum" sz="quarter" idx="12"/>
          </p:nvPr>
        </p:nvSpPr>
        <p:spPr/>
        <p:txBody>
          <a:bodyPr/>
          <a:lstStyle/>
          <a:p>
            <a:fld id="{DC12C2CB-C475-442B-84C1-CBFDBCB34DB3}" type="slidenum">
              <a:rPr lang="en-GB" smtClean="0"/>
              <a:pPr/>
              <a:t>11</a:t>
            </a:fld>
            <a:endParaRPr lang="en-GB" dirty="0"/>
          </a:p>
        </p:txBody>
      </p:sp>
    </p:spTree>
    <p:extLst>
      <p:ext uri="{BB962C8B-B14F-4D97-AF65-F5344CB8AC3E}">
        <p14:creationId xmlns:p14="http://schemas.microsoft.com/office/powerpoint/2010/main" val="3785459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200" kern="1200" dirty="0">
                <a:solidFill>
                  <a:srgbClr val="005EB8"/>
                </a:solidFill>
                <a:latin typeface="Arial"/>
                <a:ea typeface="+mj-ea"/>
                <a:cs typeface="+mj-cs"/>
              </a:rPr>
              <a:t>Prioritising Treatment - Survival Analysis</a:t>
            </a:r>
            <a:endParaRPr lang="en-GB" sz="3200" dirty="0">
              <a:solidFill>
                <a:srgbClr val="005EB8"/>
              </a:solidFill>
              <a:cs typeface="Arial"/>
            </a:endParaRPr>
          </a:p>
        </p:txBody>
      </p:sp>
      <p:sp>
        <p:nvSpPr>
          <p:cNvPr id="3" name="Content Placeholder 2"/>
          <p:cNvSpPr>
            <a:spLocks noGrp="1"/>
          </p:cNvSpPr>
          <p:nvPr>
            <p:ph idx="1"/>
          </p:nvPr>
        </p:nvSpPr>
        <p:spPr>
          <a:xfrm>
            <a:off x="720725" y="1079500"/>
            <a:ext cx="7702550" cy="3732730"/>
          </a:xfrm>
        </p:spPr>
        <p:txBody>
          <a:bodyPr vert="horz" lIns="0" tIns="0" rIns="0" bIns="0" rtlCol="0" anchor="t">
            <a:normAutofit fontScale="92500" lnSpcReduction="10000"/>
          </a:bodyPr>
          <a:lstStyle/>
          <a:p>
            <a:pPr>
              <a:lnSpc>
                <a:spcPct val="150000"/>
              </a:lnSpc>
            </a:pPr>
            <a:r>
              <a:rPr lang="en-GB" dirty="0"/>
              <a:t>Adverse event – Overdose</a:t>
            </a:r>
            <a:endParaRPr lang="en-US" dirty="0">
              <a:cs typeface="Arial"/>
            </a:endParaRPr>
          </a:p>
          <a:p>
            <a:pPr>
              <a:lnSpc>
                <a:spcPct val="150000"/>
              </a:lnSpc>
            </a:pPr>
            <a:r>
              <a:rPr lang="en-GB" dirty="0"/>
              <a:t>Cox proportional hazards regression model</a:t>
            </a:r>
            <a:endParaRPr lang="en-US" dirty="0">
              <a:cs typeface="Arial"/>
            </a:endParaRPr>
          </a:p>
          <a:p>
            <a:pPr lvl="1">
              <a:lnSpc>
                <a:spcPct val="150000"/>
              </a:lnSpc>
            </a:pPr>
            <a:r>
              <a:rPr lang="en-GB" dirty="0"/>
              <a:t>Estimate the duration of event-free time.</a:t>
            </a:r>
            <a:endParaRPr lang="en-GB" dirty="0">
              <a:solidFill>
                <a:srgbClr val="0F0F0F"/>
              </a:solidFill>
              <a:cs typeface="Arial"/>
            </a:endParaRPr>
          </a:p>
          <a:p>
            <a:pPr lvl="1">
              <a:lnSpc>
                <a:spcPct val="150000"/>
              </a:lnSpc>
            </a:pPr>
            <a:r>
              <a:rPr lang="en-GB" dirty="0"/>
              <a:t>Risk of event happening at particular point in time given that it has not happened already. </a:t>
            </a:r>
            <a:endParaRPr lang="en-GB" dirty="0">
              <a:solidFill>
                <a:srgbClr val="0F0F0F"/>
              </a:solidFill>
              <a:cs typeface="Arial"/>
            </a:endParaRPr>
          </a:p>
          <a:p>
            <a:pPr lvl="1">
              <a:lnSpc>
                <a:spcPct val="150000"/>
              </a:lnSpc>
            </a:pPr>
            <a:r>
              <a:rPr lang="en-GB" dirty="0"/>
              <a:t>Identify variables that are significant predictors of the time to event (e.g. demographics, substance type, geographical location). </a:t>
            </a:r>
            <a:endParaRPr lang="en-GB" dirty="0">
              <a:solidFill>
                <a:schemeClr val="tx1"/>
              </a:solidFill>
              <a:cs typeface="Arial"/>
            </a:endParaRPr>
          </a:p>
          <a:p>
            <a:endParaRPr lang="en-GB" b="1" dirty="0">
              <a:cs typeface="Arial"/>
            </a:endParaRPr>
          </a:p>
        </p:txBody>
      </p:sp>
      <p:sp>
        <p:nvSpPr>
          <p:cNvPr id="4" name="Slide Number Placeholder 3"/>
          <p:cNvSpPr>
            <a:spLocks noGrp="1"/>
          </p:cNvSpPr>
          <p:nvPr>
            <p:ph type="sldNum" sz="quarter" idx="12"/>
          </p:nvPr>
        </p:nvSpPr>
        <p:spPr/>
        <p:txBody>
          <a:bodyPr/>
          <a:lstStyle/>
          <a:p>
            <a:fld id="{DC12C2CB-C475-442B-84C1-CBFDBCB34DB3}" type="slidenum">
              <a:rPr lang="en-GB" smtClean="0"/>
              <a:pPr/>
              <a:t>12</a:t>
            </a:fld>
            <a:endParaRPr lang="en-GB" dirty="0"/>
          </a:p>
        </p:txBody>
      </p:sp>
    </p:spTree>
    <p:extLst>
      <p:ext uri="{BB962C8B-B14F-4D97-AF65-F5344CB8AC3E}">
        <p14:creationId xmlns:p14="http://schemas.microsoft.com/office/powerpoint/2010/main" val="255518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200" kern="1200" dirty="0">
                <a:solidFill>
                  <a:srgbClr val="005EB8"/>
                </a:solidFill>
                <a:latin typeface="Arial"/>
                <a:ea typeface="+mj-ea"/>
                <a:cs typeface="+mj-cs"/>
              </a:rPr>
              <a:t>Prioritising Treatment - Survival Analysis</a:t>
            </a:r>
            <a:endParaRPr lang="en-GB" sz="3200" dirty="0">
              <a:solidFill>
                <a:srgbClr val="005EB8"/>
              </a:solidFill>
              <a:cs typeface="Arial"/>
            </a:endParaRPr>
          </a:p>
        </p:txBody>
      </p:sp>
      <p:sp>
        <p:nvSpPr>
          <p:cNvPr id="3" name="Content Placeholder 2"/>
          <p:cNvSpPr>
            <a:spLocks noGrp="1"/>
          </p:cNvSpPr>
          <p:nvPr>
            <p:ph idx="1"/>
          </p:nvPr>
        </p:nvSpPr>
        <p:spPr>
          <a:xfrm>
            <a:off x="720725" y="1030202"/>
            <a:ext cx="7702550" cy="3995823"/>
          </a:xfrm>
        </p:spPr>
        <p:txBody>
          <a:bodyPr vert="horz" lIns="0" tIns="0" rIns="0" bIns="0" rtlCol="0" anchor="t">
            <a:normAutofit fontScale="92500"/>
          </a:bodyPr>
          <a:lstStyle/>
          <a:p>
            <a:pPr marL="347345">
              <a:lnSpc>
                <a:spcPct val="150000"/>
              </a:lnSpc>
            </a:pPr>
            <a:r>
              <a:rPr lang="en-GB" dirty="0"/>
              <a:t>Variables required:</a:t>
            </a:r>
            <a:endParaRPr lang="en-GB" dirty="0">
              <a:solidFill>
                <a:srgbClr val="0F0F0F"/>
              </a:solidFill>
              <a:cs typeface="Arial"/>
            </a:endParaRPr>
          </a:p>
          <a:p>
            <a:pPr lvl="1">
              <a:lnSpc>
                <a:spcPct val="150000"/>
              </a:lnSpc>
            </a:pPr>
            <a:r>
              <a:rPr lang="en-GB" dirty="0"/>
              <a:t>Outcome variable (time to event) = duration between a start point (substance abuse diagnosis, hospital admission, previous overdose) and next overdose.</a:t>
            </a:r>
            <a:endParaRPr lang="en-GB" dirty="0">
              <a:solidFill>
                <a:schemeClr val="tx1"/>
              </a:solidFill>
              <a:cs typeface="Arial"/>
            </a:endParaRPr>
          </a:p>
          <a:p>
            <a:pPr lvl="1">
              <a:lnSpc>
                <a:spcPct val="150000"/>
              </a:lnSpc>
            </a:pPr>
            <a:r>
              <a:rPr lang="en-GB" dirty="0">
                <a:cs typeface="Arial"/>
              </a:rPr>
              <a:t>Predictor variables  - e.g. age, gender, location, substance type</a:t>
            </a:r>
            <a:endParaRPr lang="en-GB" dirty="0"/>
          </a:p>
          <a:p>
            <a:pPr marL="347345">
              <a:lnSpc>
                <a:spcPct val="150000"/>
              </a:lnSpc>
            </a:pPr>
            <a:r>
              <a:rPr lang="en-GB" dirty="0"/>
              <a:t>Outcome – direct treatment towards those above a threshold probability of overdose at a given point in time.</a:t>
            </a:r>
            <a:endParaRPr lang="en-GB" dirty="0">
              <a:solidFill>
                <a:schemeClr val="tx1"/>
              </a:solidFill>
              <a:cs typeface="Arial"/>
            </a:endParaRPr>
          </a:p>
          <a:p>
            <a:endParaRPr lang="en-GB" b="1" dirty="0">
              <a:cs typeface="Arial"/>
            </a:endParaRPr>
          </a:p>
        </p:txBody>
      </p:sp>
      <p:sp>
        <p:nvSpPr>
          <p:cNvPr id="4" name="Slide Number Placeholder 3"/>
          <p:cNvSpPr>
            <a:spLocks noGrp="1"/>
          </p:cNvSpPr>
          <p:nvPr>
            <p:ph type="sldNum" sz="quarter" idx="12"/>
          </p:nvPr>
        </p:nvSpPr>
        <p:spPr/>
        <p:txBody>
          <a:bodyPr/>
          <a:lstStyle/>
          <a:p>
            <a:fld id="{DC12C2CB-C475-442B-84C1-CBFDBCB34DB3}" type="slidenum">
              <a:rPr lang="en-GB" smtClean="0"/>
              <a:pPr/>
              <a:t>13</a:t>
            </a:fld>
            <a:endParaRPr lang="en-GB" dirty="0"/>
          </a:p>
        </p:txBody>
      </p:sp>
    </p:spTree>
    <p:extLst>
      <p:ext uri="{BB962C8B-B14F-4D97-AF65-F5344CB8AC3E}">
        <p14:creationId xmlns:p14="http://schemas.microsoft.com/office/powerpoint/2010/main" val="2914416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DAAAE-FC5A-4675-A42A-7294DD443435}"/>
              </a:ext>
            </a:extLst>
          </p:cNvPr>
          <p:cNvSpPr>
            <a:spLocks noGrp="1"/>
          </p:cNvSpPr>
          <p:nvPr>
            <p:ph type="title"/>
          </p:nvPr>
        </p:nvSpPr>
        <p:spPr/>
        <p:txBody>
          <a:bodyPr/>
          <a:lstStyle/>
          <a:p>
            <a:r>
              <a:rPr lang="en-US" dirty="0">
                <a:cs typeface="Arial"/>
              </a:rPr>
              <a:t>Prioritising Treatment - Survival Analysis</a:t>
            </a:r>
            <a:endParaRPr lang="en-US" dirty="0"/>
          </a:p>
        </p:txBody>
      </p:sp>
      <p:sp>
        <p:nvSpPr>
          <p:cNvPr id="4" name="Slide Number Placeholder 3">
            <a:extLst>
              <a:ext uri="{FF2B5EF4-FFF2-40B4-BE49-F238E27FC236}">
                <a16:creationId xmlns:a16="http://schemas.microsoft.com/office/drawing/2014/main" id="{8163DC0F-0970-4C50-BA65-B5F2C76FC348}"/>
              </a:ext>
            </a:extLst>
          </p:cNvPr>
          <p:cNvSpPr>
            <a:spLocks noGrp="1"/>
          </p:cNvSpPr>
          <p:nvPr>
            <p:ph type="sldNum" sz="quarter" idx="12"/>
          </p:nvPr>
        </p:nvSpPr>
        <p:spPr/>
        <p:txBody>
          <a:bodyPr/>
          <a:lstStyle/>
          <a:p>
            <a:fld id="{DC12C2CB-C475-442B-84C1-CBFDBCB34DB3}" type="slidenum">
              <a:rPr lang="en-GB" smtClean="0"/>
              <a:pPr/>
              <a:t>14</a:t>
            </a:fld>
            <a:endParaRPr lang="en-GB" dirty="0"/>
          </a:p>
        </p:txBody>
      </p:sp>
      <p:pic>
        <p:nvPicPr>
          <p:cNvPr id="9" name="Picture 9" descr="A screenshot of a cell phone&#10;&#10;Description generated with high confidence">
            <a:extLst>
              <a:ext uri="{FF2B5EF4-FFF2-40B4-BE49-F238E27FC236}">
                <a16:creationId xmlns:a16="http://schemas.microsoft.com/office/drawing/2014/main" id="{4B9A5F61-C56C-4191-A0EA-4D75C776D629}"/>
              </a:ext>
            </a:extLst>
          </p:cNvPr>
          <p:cNvPicPr>
            <a:picLocks noGrp="1" noChangeAspect="1"/>
          </p:cNvPicPr>
          <p:nvPr>
            <p:ph idx="1"/>
          </p:nvPr>
        </p:nvPicPr>
        <p:blipFill>
          <a:blip r:embed="rId2"/>
          <a:stretch>
            <a:fillRect/>
          </a:stretch>
        </p:blipFill>
        <p:spPr>
          <a:xfrm>
            <a:off x="1511563" y="985666"/>
            <a:ext cx="6106850" cy="4126084"/>
          </a:xfrm>
          <a:prstGeom prst="rect">
            <a:avLst/>
          </a:prstGeom>
        </p:spPr>
      </p:pic>
    </p:spTree>
    <p:extLst>
      <p:ext uri="{BB962C8B-B14F-4D97-AF65-F5344CB8AC3E}">
        <p14:creationId xmlns:p14="http://schemas.microsoft.com/office/powerpoint/2010/main" val="162000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8BA3-EBD4-41B0-9AFB-A4AE3A846FF1}"/>
              </a:ext>
            </a:extLst>
          </p:cNvPr>
          <p:cNvSpPr>
            <a:spLocks noGrp="1"/>
          </p:cNvSpPr>
          <p:nvPr>
            <p:ph type="title"/>
          </p:nvPr>
        </p:nvSpPr>
        <p:spPr>
          <a:xfrm>
            <a:off x="720000" y="276225"/>
            <a:ext cx="7632000" cy="529568"/>
          </a:xfrm>
        </p:spPr>
        <p:txBody>
          <a:bodyPr/>
          <a:lstStyle/>
          <a:p>
            <a:r>
              <a:rPr lang="en-US" dirty="0">
                <a:cs typeface="Arial"/>
              </a:rPr>
              <a:t>Survival Analysis - TEDS A/D</a:t>
            </a:r>
            <a:endParaRPr lang="en-US" dirty="0"/>
          </a:p>
        </p:txBody>
      </p:sp>
      <p:sp>
        <p:nvSpPr>
          <p:cNvPr id="3" name="Content Placeholder 2">
            <a:extLst>
              <a:ext uri="{FF2B5EF4-FFF2-40B4-BE49-F238E27FC236}">
                <a16:creationId xmlns:a16="http://schemas.microsoft.com/office/drawing/2014/main" id="{C6DBC39D-F8E0-4227-89C6-FEDB79436979}"/>
              </a:ext>
            </a:extLst>
          </p:cNvPr>
          <p:cNvSpPr>
            <a:spLocks noGrp="1"/>
          </p:cNvSpPr>
          <p:nvPr>
            <p:ph idx="1"/>
          </p:nvPr>
        </p:nvSpPr>
        <p:spPr>
          <a:xfrm>
            <a:off x="720725" y="969773"/>
            <a:ext cx="8072438" cy="3834002"/>
          </a:xfrm>
        </p:spPr>
        <p:txBody>
          <a:bodyPr vert="horz" lIns="0" tIns="0" rIns="0" bIns="0" rtlCol="0" anchor="t">
            <a:normAutofit fontScale="92500"/>
          </a:bodyPr>
          <a:lstStyle/>
          <a:p>
            <a:pPr>
              <a:lnSpc>
                <a:spcPct val="150000"/>
              </a:lnSpc>
            </a:pPr>
            <a:r>
              <a:rPr lang="en-US" dirty="0">
                <a:cs typeface="Arial"/>
              </a:rPr>
              <a:t>Relevant dataset - Treatment Episode Dataset (TEDS-A/D)</a:t>
            </a:r>
            <a:endParaRPr lang="en-US" dirty="0"/>
          </a:p>
          <a:p>
            <a:pPr>
              <a:lnSpc>
                <a:spcPct val="150000"/>
              </a:lnSpc>
            </a:pPr>
            <a:r>
              <a:rPr lang="en-US" dirty="0">
                <a:cs typeface="Arial"/>
              </a:rPr>
              <a:t>Admissions to and discharges from substance abuse  treatment facilities</a:t>
            </a:r>
          </a:p>
          <a:p>
            <a:pPr>
              <a:lnSpc>
                <a:spcPct val="150000"/>
              </a:lnSpc>
            </a:pPr>
            <a:r>
              <a:rPr lang="en-US" dirty="0">
                <a:cs typeface="Arial"/>
              </a:rPr>
              <a:t>Admission based dataset</a:t>
            </a:r>
          </a:p>
          <a:p>
            <a:pPr>
              <a:lnSpc>
                <a:spcPct val="150000"/>
              </a:lnSpc>
            </a:pPr>
            <a:r>
              <a:rPr lang="en-US" dirty="0">
                <a:cs typeface="Arial"/>
              </a:rPr>
              <a:t>60% of states reported data on admissions to eligible  facilities</a:t>
            </a:r>
          </a:p>
          <a:p>
            <a:pPr>
              <a:lnSpc>
                <a:spcPct val="150000"/>
              </a:lnSpc>
            </a:pPr>
            <a:r>
              <a:rPr lang="en-US" dirty="0">
                <a:cs typeface="Arial"/>
              </a:rPr>
              <a:t>Purpose of survival analysis – to provide treatment in the community before admission becomes necessary</a:t>
            </a:r>
          </a:p>
          <a:p>
            <a:pPr>
              <a:lnSpc>
                <a:spcPct val="150000"/>
              </a:lnSpc>
            </a:pPr>
            <a:endParaRPr lang="en-US" dirty="0">
              <a:cs typeface="Arial"/>
            </a:endParaRPr>
          </a:p>
        </p:txBody>
      </p:sp>
      <p:sp>
        <p:nvSpPr>
          <p:cNvPr id="4" name="Slide Number Placeholder 3">
            <a:extLst>
              <a:ext uri="{FF2B5EF4-FFF2-40B4-BE49-F238E27FC236}">
                <a16:creationId xmlns:a16="http://schemas.microsoft.com/office/drawing/2014/main" id="{A217E560-24E4-45AE-9CBE-51220170191F}"/>
              </a:ext>
            </a:extLst>
          </p:cNvPr>
          <p:cNvSpPr>
            <a:spLocks noGrp="1"/>
          </p:cNvSpPr>
          <p:nvPr>
            <p:ph type="sldNum" sz="quarter" idx="12"/>
          </p:nvPr>
        </p:nvSpPr>
        <p:spPr/>
        <p:txBody>
          <a:bodyPr/>
          <a:lstStyle/>
          <a:p>
            <a:fld id="{DC12C2CB-C475-442B-84C1-CBFDBCB34DB3}" type="slidenum">
              <a:rPr lang="en-GB" smtClean="0"/>
              <a:pPr/>
              <a:t>15</a:t>
            </a:fld>
            <a:endParaRPr lang="en-GB" dirty="0"/>
          </a:p>
        </p:txBody>
      </p:sp>
    </p:spTree>
    <p:extLst>
      <p:ext uri="{BB962C8B-B14F-4D97-AF65-F5344CB8AC3E}">
        <p14:creationId xmlns:p14="http://schemas.microsoft.com/office/powerpoint/2010/main" val="150002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773A-6A2F-4CBE-BC9B-C6F6B0DBDA95}"/>
              </a:ext>
            </a:extLst>
          </p:cNvPr>
          <p:cNvSpPr>
            <a:spLocks noGrp="1"/>
          </p:cNvSpPr>
          <p:nvPr>
            <p:ph type="title"/>
          </p:nvPr>
        </p:nvSpPr>
        <p:spPr/>
        <p:txBody>
          <a:bodyPr/>
          <a:lstStyle/>
          <a:p>
            <a:r>
              <a:rPr lang="en-US" dirty="0">
                <a:cs typeface="Arial"/>
              </a:rPr>
              <a:t>Survival Analysis - TEDS A/D</a:t>
            </a:r>
            <a:endParaRPr lang="en-US" dirty="0"/>
          </a:p>
        </p:txBody>
      </p:sp>
      <p:sp>
        <p:nvSpPr>
          <p:cNvPr id="3" name="Content Placeholder 2">
            <a:extLst>
              <a:ext uri="{FF2B5EF4-FFF2-40B4-BE49-F238E27FC236}">
                <a16:creationId xmlns:a16="http://schemas.microsoft.com/office/drawing/2014/main" id="{D1C47CB3-DD78-4D70-BC00-088074CB6616}"/>
              </a:ext>
            </a:extLst>
          </p:cNvPr>
          <p:cNvSpPr>
            <a:spLocks noGrp="1"/>
          </p:cNvSpPr>
          <p:nvPr>
            <p:ph idx="1"/>
          </p:nvPr>
        </p:nvSpPr>
        <p:spPr>
          <a:xfrm>
            <a:off x="720725" y="1079500"/>
            <a:ext cx="7702550" cy="4026725"/>
          </a:xfrm>
        </p:spPr>
        <p:txBody>
          <a:bodyPr vert="horz" lIns="0" tIns="0" rIns="0" bIns="0" rtlCol="0" anchor="t">
            <a:normAutofit fontScale="85000" lnSpcReduction="10000"/>
          </a:bodyPr>
          <a:lstStyle/>
          <a:p>
            <a:pPr lvl="0" algn="l" rtl="0">
              <a:lnSpc>
                <a:spcPct val="160000"/>
              </a:lnSpc>
              <a:buChar char="•"/>
            </a:pPr>
            <a:r>
              <a:rPr lang="en-US" b="0" i="0" u="none" strike="noStrike" dirty="0">
                <a:solidFill>
                  <a:srgbClr val="424D58"/>
                </a:solidFill>
                <a:latin typeface="Arial"/>
                <a:ea typeface="Arial"/>
                <a:cs typeface="Arial"/>
              </a:rPr>
              <a:t>Event - admission to a facility</a:t>
            </a:r>
            <a:r>
              <a:rPr lang="en-US" b="0" i="0" dirty="0">
                <a:latin typeface="Arial"/>
                <a:ea typeface="Arial"/>
                <a:cs typeface="Arial"/>
              </a:rPr>
              <a:t>​</a:t>
            </a:r>
            <a:endParaRPr lang="en-US" dirty="0"/>
          </a:p>
          <a:p>
            <a:pPr lvl="0" algn="l" rtl="0">
              <a:lnSpc>
                <a:spcPct val="160000"/>
              </a:lnSpc>
              <a:buChar char="•"/>
            </a:pPr>
            <a:r>
              <a:rPr lang="en-US" b="0" i="0" u="none" strike="noStrike" dirty="0">
                <a:solidFill>
                  <a:srgbClr val="424D58"/>
                </a:solidFill>
                <a:latin typeface="Arial"/>
                <a:ea typeface="Arial"/>
                <a:cs typeface="Arial"/>
              </a:rPr>
              <a:t>Time to event - duration between two consecutive admissions</a:t>
            </a:r>
            <a:r>
              <a:rPr lang="en-US" b="0" i="0" dirty="0">
                <a:latin typeface="Arial"/>
                <a:ea typeface="Arial"/>
                <a:cs typeface="Arial"/>
              </a:rPr>
              <a:t>​</a:t>
            </a:r>
          </a:p>
          <a:p>
            <a:pPr>
              <a:lnSpc>
                <a:spcPct val="160000"/>
              </a:lnSpc>
            </a:pPr>
            <a:r>
              <a:rPr lang="en-US" dirty="0">
                <a:latin typeface="Arial"/>
                <a:ea typeface="Arial"/>
                <a:cs typeface="Arial"/>
              </a:rPr>
              <a:t>Potential predictors:</a:t>
            </a:r>
          </a:p>
          <a:p>
            <a:pPr lvl="1">
              <a:lnSpc>
                <a:spcPct val="160000"/>
              </a:lnSpc>
            </a:pPr>
            <a:r>
              <a:rPr lang="en-US" dirty="0">
                <a:latin typeface="Arial"/>
                <a:ea typeface="Arial"/>
                <a:cs typeface="Arial"/>
              </a:rPr>
              <a:t>Demographics - age, gender, ethnicity</a:t>
            </a:r>
          </a:p>
          <a:p>
            <a:pPr lvl="1">
              <a:lnSpc>
                <a:spcPct val="160000"/>
              </a:lnSpc>
            </a:pPr>
            <a:r>
              <a:rPr lang="en-US" dirty="0">
                <a:latin typeface="Arial"/>
                <a:ea typeface="Arial"/>
                <a:cs typeface="Arial"/>
              </a:rPr>
              <a:t>Education and employment</a:t>
            </a:r>
          </a:p>
          <a:p>
            <a:pPr lvl="1">
              <a:lnSpc>
                <a:spcPct val="160000"/>
              </a:lnSpc>
            </a:pPr>
            <a:r>
              <a:rPr lang="en-US" dirty="0">
                <a:latin typeface="Arial"/>
                <a:ea typeface="Arial"/>
                <a:cs typeface="Arial"/>
              </a:rPr>
              <a:t>Substance type and frequency of use</a:t>
            </a:r>
          </a:p>
          <a:p>
            <a:pPr lvl="1">
              <a:lnSpc>
                <a:spcPct val="160000"/>
              </a:lnSpc>
            </a:pPr>
            <a:r>
              <a:rPr lang="en-US" dirty="0">
                <a:latin typeface="Arial"/>
                <a:ea typeface="Arial"/>
                <a:cs typeface="Arial"/>
              </a:rPr>
              <a:t>Number of prior treatment episodes and age at first use</a:t>
            </a:r>
          </a:p>
          <a:p>
            <a:pPr lvl="1">
              <a:lnSpc>
                <a:spcPct val="160000"/>
              </a:lnSpc>
            </a:pPr>
            <a:r>
              <a:rPr lang="en-US" dirty="0">
                <a:latin typeface="Arial"/>
                <a:ea typeface="Arial"/>
                <a:cs typeface="Arial"/>
              </a:rPr>
              <a:t>Length of stay and reason for discharge</a:t>
            </a:r>
          </a:p>
        </p:txBody>
      </p:sp>
      <p:sp>
        <p:nvSpPr>
          <p:cNvPr id="4" name="Slide Number Placeholder 3">
            <a:extLst>
              <a:ext uri="{FF2B5EF4-FFF2-40B4-BE49-F238E27FC236}">
                <a16:creationId xmlns:a16="http://schemas.microsoft.com/office/drawing/2014/main" id="{34C7025C-5EED-4B9C-A9FF-B433E37ADF5F}"/>
              </a:ext>
            </a:extLst>
          </p:cNvPr>
          <p:cNvSpPr>
            <a:spLocks noGrp="1"/>
          </p:cNvSpPr>
          <p:nvPr>
            <p:ph type="sldNum" sz="quarter" idx="12"/>
          </p:nvPr>
        </p:nvSpPr>
        <p:spPr/>
        <p:txBody>
          <a:bodyPr/>
          <a:lstStyle/>
          <a:p>
            <a:fld id="{DC12C2CB-C475-442B-84C1-CBFDBCB34DB3}" type="slidenum">
              <a:rPr lang="en-GB" smtClean="0"/>
              <a:pPr/>
              <a:t>16</a:t>
            </a:fld>
            <a:endParaRPr lang="en-GB" dirty="0"/>
          </a:p>
        </p:txBody>
      </p:sp>
    </p:spTree>
    <p:extLst>
      <p:ext uri="{BB962C8B-B14F-4D97-AF65-F5344CB8AC3E}">
        <p14:creationId xmlns:p14="http://schemas.microsoft.com/office/powerpoint/2010/main" val="344745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F00E-0278-4189-AC58-D7CDDCF8D008}"/>
              </a:ext>
            </a:extLst>
          </p:cNvPr>
          <p:cNvSpPr>
            <a:spLocks noGrp="1"/>
          </p:cNvSpPr>
          <p:nvPr>
            <p:ph type="title"/>
          </p:nvPr>
        </p:nvSpPr>
        <p:spPr/>
        <p:txBody>
          <a:bodyPr>
            <a:normAutofit fontScale="90000"/>
          </a:bodyPr>
          <a:lstStyle/>
          <a:p>
            <a:r>
              <a:rPr lang="en-US" dirty="0">
                <a:cs typeface="Arial"/>
              </a:rPr>
              <a:t>Tracking demand for information and services</a:t>
            </a:r>
            <a:endParaRPr lang="en-US" dirty="0"/>
          </a:p>
        </p:txBody>
      </p:sp>
      <p:sp>
        <p:nvSpPr>
          <p:cNvPr id="3" name="Content Placeholder 2">
            <a:extLst>
              <a:ext uri="{FF2B5EF4-FFF2-40B4-BE49-F238E27FC236}">
                <a16:creationId xmlns:a16="http://schemas.microsoft.com/office/drawing/2014/main" id="{00CC06FA-3B48-4796-B3FF-6A27577DA58D}"/>
              </a:ext>
            </a:extLst>
          </p:cNvPr>
          <p:cNvSpPr>
            <a:spLocks noGrp="1"/>
          </p:cNvSpPr>
          <p:nvPr>
            <p:ph idx="1"/>
          </p:nvPr>
        </p:nvSpPr>
        <p:spPr>
          <a:xfrm>
            <a:off x="720725" y="1079500"/>
            <a:ext cx="7702550" cy="3831626"/>
          </a:xfrm>
        </p:spPr>
        <p:txBody>
          <a:bodyPr vert="horz" lIns="0" tIns="0" rIns="0" bIns="0" rtlCol="0" anchor="t">
            <a:normAutofit fontScale="85000" lnSpcReduction="20000"/>
          </a:bodyPr>
          <a:lstStyle/>
          <a:p>
            <a:pPr>
              <a:lnSpc>
                <a:spcPct val="150000"/>
              </a:lnSpc>
            </a:pPr>
            <a:r>
              <a:rPr lang="en-US" dirty="0">
                <a:cs typeface="Arial"/>
              </a:rPr>
              <a:t>Use digital analytics on health-related websites to track:</a:t>
            </a:r>
            <a:endParaRPr lang="en-US" dirty="0"/>
          </a:p>
          <a:p>
            <a:pPr lvl="1">
              <a:lnSpc>
                <a:spcPct val="150000"/>
              </a:lnSpc>
            </a:pPr>
            <a:r>
              <a:rPr lang="en-US" dirty="0">
                <a:cs typeface="Arial"/>
              </a:rPr>
              <a:t>Volume of usage on pages linked to painkillers, addiction or substance abuse.</a:t>
            </a:r>
          </a:p>
          <a:p>
            <a:pPr lvl="1">
              <a:lnSpc>
                <a:spcPct val="150000"/>
              </a:lnSpc>
            </a:pPr>
            <a:r>
              <a:rPr lang="en-US" dirty="0">
                <a:cs typeface="Arial"/>
              </a:rPr>
              <a:t>Frequency of website searches for these topics</a:t>
            </a:r>
          </a:p>
          <a:p>
            <a:pPr lvl="1">
              <a:lnSpc>
                <a:spcPct val="150000"/>
              </a:lnSpc>
            </a:pPr>
            <a:r>
              <a:rPr lang="en-US" dirty="0">
                <a:cs typeface="Arial"/>
              </a:rPr>
              <a:t>Demand for service-related information </a:t>
            </a:r>
          </a:p>
          <a:p>
            <a:pPr lvl="1">
              <a:lnSpc>
                <a:spcPct val="150000"/>
              </a:lnSpc>
            </a:pPr>
            <a:r>
              <a:rPr lang="en-US" dirty="0">
                <a:cs typeface="Arial"/>
              </a:rPr>
              <a:t>Location-specific analyses to identify hotspots</a:t>
            </a:r>
            <a:endParaRPr lang="en-US" dirty="0">
              <a:solidFill>
                <a:schemeClr val="tx1"/>
              </a:solidFill>
            </a:endParaRPr>
          </a:p>
          <a:p>
            <a:pPr>
              <a:lnSpc>
                <a:spcPct val="150000"/>
              </a:lnSpc>
            </a:pPr>
            <a:r>
              <a:rPr lang="en-US" dirty="0">
                <a:cs typeface="Arial"/>
              </a:rPr>
              <a:t>NHS Choices: </a:t>
            </a:r>
          </a:p>
          <a:p>
            <a:pPr lvl="1">
              <a:lnSpc>
                <a:spcPct val="150000"/>
              </a:lnSpc>
            </a:pPr>
            <a:r>
              <a:rPr lang="en-US" dirty="0">
                <a:cs typeface="Arial"/>
              </a:rPr>
              <a:t>Health A-Z for conditions: e.g. drug addiction, pain-related conditions</a:t>
            </a:r>
          </a:p>
          <a:p>
            <a:pPr lvl="1">
              <a:lnSpc>
                <a:spcPct val="150000"/>
              </a:lnSpc>
            </a:pPr>
            <a:r>
              <a:rPr lang="en-US" dirty="0">
                <a:cs typeface="Arial"/>
              </a:rPr>
              <a:t>Find services</a:t>
            </a:r>
          </a:p>
          <a:p>
            <a:pPr lvl="1">
              <a:lnSpc>
                <a:spcPct val="150000"/>
              </a:lnSpc>
            </a:pPr>
            <a:endParaRPr lang="en-US" dirty="0">
              <a:cs typeface="Arial"/>
            </a:endParaRPr>
          </a:p>
        </p:txBody>
      </p:sp>
      <p:sp>
        <p:nvSpPr>
          <p:cNvPr id="4" name="Slide Number Placeholder 3">
            <a:extLst>
              <a:ext uri="{FF2B5EF4-FFF2-40B4-BE49-F238E27FC236}">
                <a16:creationId xmlns:a16="http://schemas.microsoft.com/office/drawing/2014/main" id="{314FA866-DE21-4453-A118-FF7F1F5B0F32}"/>
              </a:ext>
            </a:extLst>
          </p:cNvPr>
          <p:cNvSpPr>
            <a:spLocks noGrp="1"/>
          </p:cNvSpPr>
          <p:nvPr>
            <p:ph type="sldNum" sz="quarter" idx="12"/>
          </p:nvPr>
        </p:nvSpPr>
        <p:spPr/>
        <p:txBody>
          <a:bodyPr/>
          <a:lstStyle/>
          <a:p>
            <a:fld id="{DC12C2CB-C475-442B-84C1-CBFDBCB34DB3}" type="slidenum">
              <a:rPr lang="en-GB" smtClean="0"/>
              <a:pPr/>
              <a:t>17</a:t>
            </a:fld>
            <a:endParaRPr lang="en-GB" dirty="0"/>
          </a:p>
        </p:txBody>
      </p:sp>
    </p:spTree>
    <p:extLst>
      <p:ext uri="{BB962C8B-B14F-4D97-AF65-F5344CB8AC3E}">
        <p14:creationId xmlns:p14="http://schemas.microsoft.com/office/powerpoint/2010/main" val="2993412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09AB4-14AD-40E4-B2B8-A48CD9F808D7}"/>
              </a:ext>
            </a:extLst>
          </p:cNvPr>
          <p:cNvSpPr>
            <a:spLocks noGrp="1"/>
          </p:cNvSpPr>
          <p:nvPr>
            <p:ph type="title"/>
          </p:nvPr>
        </p:nvSpPr>
        <p:spPr/>
        <p:txBody>
          <a:bodyPr/>
          <a:lstStyle/>
          <a:p>
            <a:r>
              <a:rPr lang="en-US" dirty="0">
                <a:cs typeface="Arial"/>
              </a:rPr>
              <a:t>NHS Choices</a:t>
            </a:r>
            <a:endParaRPr lang="en-US" dirty="0"/>
          </a:p>
        </p:txBody>
      </p:sp>
      <p:pic>
        <p:nvPicPr>
          <p:cNvPr id="5" name="Picture 5" descr="A screenshot of a social media post&#10;&#10;Description generated with very high confidence">
            <a:extLst>
              <a:ext uri="{FF2B5EF4-FFF2-40B4-BE49-F238E27FC236}">
                <a16:creationId xmlns:a16="http://schemas.microsoft.com/office/drawing/2014/main" id="{DD42E534-5488-4185-9E1F-76512A3BF05C}"/>
              </a:ext>
            </a:extLst>
          </p:cNvPr>
          <p:cNvPicPr>
            <a:picLocks noGrp="1" noChangeAspect="1"/>
          </p:cNvPicPr>
          <p:nvPr>
            <p:ph idx="1"/>
          </p:nvPr>
        </p:nvPicPr>
        <p:blipFill>
          <a:blip r:embed="rId2"/>
          <a:stretch>
            <a:fillRect/>
          </a:stretch>
        </p:blipFill>
        <p:spPr>
          <a:xfrm>
            <a:off x="1198563" y="984894"/>
            <a:ext cx="6630987" cy="4158606"/>
          </a:xfrm>
          <a:prstGeom prst="rect">
            <a:avLst/>
          </a:prstGeom>
        </p:spPr>
      </p:pic>
      <p:sp>
        <p:nvSpPr>
          <p:cNvPr id="4" name="Slide Number Placeholder 3">
            <a:extLst>
              <a:ext uri="{FF2B5EF4-FFF2-40B4-BE49-F238E27FC236}">
                <a16:creationId xmlns:a16="http://schemas.microsoft.com/office/drawing/2014/main" id="{A80FA5DE-40B5-46CD-AA20-88443AC0328B}"/>
              </a:ext>
            </a:extLst>
          </p:cNvPr>
          <p:cNvSpPr>
            <a:spLocks noGrp="1"/>
          </p:cNvSpPr>
          <p:nvPr>
            <p:ph type="sldNum" sz="quarter" idx="12"/>
          </p:nvPr>
        </p:nvSpPr>
        <p:spPr/>
        <p:txBody>
          <a:bodyPr/>
          <a:lstStyle/>
          <a:p>
            <a:fld id="{DC12C2CB-C475-442B-84C1-CBFDBCB34DB3}" type="slidenum">
              <a:rPr lang="en-GB" smtClean="0"/>
              <a:pPr/>
              <a:t>18</a:t>
            </a:fld>
            <a:endParaRPr lang="en-GB" dirty="0"/>
          </a:p>
        </p:txBody>
      </p:sp>
    </p:spTree>
    <p:extLst>
      <p:ext uri="{BB962C8B-B14F-4D97-AF65-F5344CB8AC3E}">
        <p14:creationId xmlns:p14="http://schemas.microsoft.com/office/powerpoint/2010/main" val="1680052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3AB78-0284-47A1-AF6D-6181F4C88DE4}"/>
              </a:ext>
            </a:extLst>
          </p:cNvPr>
          <p:cNvSpPr>
            <a:spLocks noGrp="1"/>
          </p:cNvSpPr>
          <p:nvPr>
            <p:ph type="title"/>
          </p:nvPr>
        </p:nvSpPr>
        <p:spPr/>
        <p:txBody>
          <a:bodyPr>
            <a:normAutofit fontScale="90000"/>
          </a:bodyPr>
          <a:lstStyle/>
          <a:p>
            <a:r>
              <a:rPr lang="en-US" dirty="0">
                <a:cs typeface="Arial"/>
              </a:rPr>
              <a:t>Tracking demand for information and services</a:t>
            </a:r>
            <a:endParaRPr lang="en-US" dirty="0"/>
          </a:p>
        </p:txBody>
      </p:sp>
      <p:pic>
        <p:nvPicPr>
          <p:cNvPr id="5" name="Picture 5" descr="A screenshot of a cell phone&#10;&#10;Description generated with very high confidence">
            <a:extLst>
              <a:ext uri="{FF2B5EF4-FFF2-40B4-BE49-F238E27FC236}">
                <a16:creationId xmlns:a16="http://schemas.microsoft.com/office/drawing/2014/main" id="{959C3BAD-69E0-485B-A2EB-E5ECD50A4D1A}"/>
              </a:ext>
            </a:extLst>
          </p:cNvPr>
          <p:cNvPicPr>
            <a:picLocks noGrp="1" noChangeAspect="1"/>
          </p:cNvPicPr>
          <p:nvPr>
            <p:ph idx="1"/>
          </p:nvPr>
        </p:nvPicPr>
        <p:blipFill>
          <a:blip r:embed="rId2"/>
          <a:stretch>
            <a:fillRect/>
          </a:stretch>
        </p:blipFill>
        <p:spPr>
          <a:xfrm>
            <a:off x="2054225" y="940444"/>
            <a:ext cx="4903788" cy="4152256"/>
          </a:xfrm>
          <a:prstGeom prst="rect">
            <a:avLst/>
          </a:prstGeom>
        </p:spPr>
      </p:pic>
      <p:sp>
        <p:nvSpPr>
          <p:cNvPr id="4" name="Slide Number Placeholder 3">
            <a:extLst>
              <a:ext uri="{FF2B5EF4-FFF2-40B4-BE49-F238E27FC236}">
                <a16:creationId xmlns:a16="http://schemas.microsoft.com/office/drawing/2014/main" id="{BD740F48-1F37-42F0-A0EB-5DE5C8997695}"/>
              </a:ext>
            </a:extLst>
          </p:cNvPr>
          <p:cNvSpPr>
            <a:spLocks noGrp="1"/>
          </p:cNvSpPr>
          <p:nvPr>
            <p:ph type="sldNum" sz="quarter" idx="12"/>
          </p:nvPr>
        </p:nvSpPr>
        <p:spPr/>
        <p:txBody>
          <a:bodyPr/>
          <a:lstStyle/>
          <a:p>
            <a:fld id="{DC12C2CB-C475-442B-84C1-CBFDBCB34DB3}" type="slidenum">
              <a:rPr lang="en-GB" smtClean="0"/>
              <a:pPr/>
              <a:t>19</a:t>
            </a:fld>
            <a:endParaRPr lang="en-GB" dirty="0"/>
          </a:p>
        </p:txBody>
      </p:sp>
    </p:spTree>
    <p:extLst>
      <p:ext uri="{BB962C8B-B14F-4D97-AF65-F5344CB8AC3E}">
        <p14:creationId xmlns:p14="http://schemas.microsoft.com/office/powerpoint/2010/main" val="216793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62750"/>
            <a:ext cx="7632000" cy="529568"/>
          </a:xfrm>
        </p:spPr>
        <p:txBody>
          <a:bodyPr/>
          <a:lstStyle/>
          <a:p>
            <a:r>
              <a:rPr lang="en-GB" dirty="0"/>
              <a:t>Introduction</a:t>
            </a:r>
          </a:p>
        </p:txBody>
      </p:sp>
      <p:sp>
        <p:nvSpPr>
          <p:cNvPr id="3" name="Content Placeholder 2"/>
          <p:cNvSpPr>
            <a:spLocks noGrp="1"/>
          </p:cNvSpPr>
          <p:nvPr>
            <p:ph idx="1"/>
          </p:nvPr>
        </p:nvSpPr>
        <p:spPr/>
        <p:txBody>
          <a:bodyPr>
            <a:normAutofit lnSpcReduction="10000"/>
          </a:bodyPr>
          <a:lstStyle/>
          <a:p>
            <a:pPr marL="0" indent="0">
              <a:buNone/>
            </a:pPr>
            <a:r>
              <a:rPr lang="en-GB" b="1" dirty="0"/>
              <a:t>This presentation will cover:</a:t>
            </a:r>
          </a:p>
          <a:p>
            <a:pPr marL="0" indent="0">
              <a:buNone/>
            </a:pPr>
            <a:endParaRPr lang="en-GB" sz="2000" b="1" dirty="0"/>
          </a:p>
          <a:p>
            <a:pPr lvl="1"/>
            <a:r>
              <a:rPr lang="en-GB" b="1" dirty="0"/>
              <a:t>Exchange overview</a:t>
            </a:r>
          </a:p>
          <a:p>
            <a:pPr lvl="1"/>
            <a:endParaRPr lang="en-GB" b="1" dirty="0"/>
          </a:p>
          <a:p>
            <a:pPr lvl="1"/>
            <a:r>
              <a:rPr lang="en-GB" b="1" dirty="0"/>
              <a:t>Deep dive into main topics</a:t>
            </a:r>
          </a:p>
          <a:p>
            <a:pPr lvl="2"/>
            <a:r>
              <a:rPr lang="en-GB" b="1" dirty="0"/>
              <a:t>Opioid summary and recommendations</a:t>
            </a:r>
          </a:p>
          <a:p>
            <a:pPr lvl="2"/>
            <a:r>
              <a:rPr lang="en-GB" b="1" dirty="0"/>
              <a:t>Antimicrobial resistance recommendations</a:t>
            </a:r>
          </a:p>
          <a:p>
            <a:pPr lvl="2"/>
            <a:r>
              <a:rPr lang="en-GB" b="1" dirty="0"/>
              <a:t>Other challenges/opportunities</a:t>
            </a:r>
          </a:p>
          <a:p>
            <a:endParaRPr lang="en-GB" b="1" dirty="0"/>
          </a:p>
          <a:p>
            <a:pPr lvl="1"/>
            <a:r>
              <a:rPr lang="en-GB" b="1" dirty="0"/>
              <a:t>Looking forward</a:t>
            </a:r>
            <a:endParaRPr lang="en-GB" dirty="0"/>
          </a:p>
        </p:txBody>
      </p:sp>
      <p:sp>
        <p:nvSpPr>
          <p:cNvPr id="4" name="Slide Number Placeholder 3"/>
          <p:cNvSpPr>
            <a:spLocks noGrp="1"/>
          </p:cNvSpPr>
          <p:nvPr>
            <p:ph type="sldNum" sz="quarter" idx="12"/>
          </p:nvPr>
        </p:nvSpPr>
        <p:spPr/>
        <p:txBody>
          <a:bodyPr/>
          <a:lstStyle/>
          <a:p>
            <a:fld id="{DC12C2CB-C475-442B-84C1-CBFDBCB34DB3}" type="slidenum">
              <a:rPr lang="en-GB" smtClean="0"/>
              <a:pPr/>
              <a:t>2</a:t>
            </a:fld>
            <a:endParaRPr lang="en-GB" dirty="0"/>
          </a:p>
        </p:txBody>
      </p:sp>
    </p:spTree>
    <p:extLst>
      <p:ext uri="{BB962C8B-B14F-4D97-AF65-F5344CB8AC3E}">
        <p14:creationId xmlns:p14="http://schemas.microsoft.com/office/powerpoint/2010/main" val="216259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0FA4-1219-47E7-8666-96A024B4765E}"/>
              </a:ext>
            </a:extLst>
          </p:cNvPr>
          <p:cNvSpPr>
            <a:spLocks noGrp="1"/>
          </p:cNvSpPr>
          <p:nvPr>
            <p:ph type="title"/>
          </p:nvPr>
        </p:nvSpPr>
        <p:spPr/>
        <p:txBody>
          <a:bodyPr>
            <a:normAutofit fontScale="90000"/>
          </a:bodyPr>
          <a:lstStyle/>
          <a:p>
            <a:r>
              <a:rPr lang="en-US" dirty="0">
                <a:cs typeface="Arial"/>
              </a:rPr>
              <a:t>Tracking demand for information and services</a:t>
            </a:r>
            <a:endParaRPr lang="en-US" dirty="0"/>
          </a:p>
        </p:txBody>
      </p:sp>
      <p:pic>
        <p:nvPicPr>
          <p:cNvPr id="5" name="Picture 5" descr="A screenshot of a cell phone&#10;&#10;Description generated with very high confidence">
            <a:extLst>
              <a:ext uri="{FF2B5EF4-FFF2-40B4-BE49-F238E27FC236}">
                <a16:creationId xmlns:a16="http://schemas.microsoft.com/office/drawing/2014/main" id="{8EE8DA96-0678-47D9-A8EA-25298B76396E}"/>
              </a:ext>
            </a:extLst>
          </p:cNvPr>
          <p:cNvPicPr>
            <a:picLocks noGrp="1" noChangeAspect="1"/>
          </p:cNvPicPr>
          <p:nvPr>
            <p:ph idx="1"/>
          </p:nvPr>
        </p:nvPicPr>
        <p:blipFill>
          <a:blip r:embed="rId2"/>
          <a:stretch>
            <a:fillRect/>
          </a:stretch>
        </p:blipFill>
        <p:spPr>
          <a:xfrm>
            <a:off x="720725" y="1029386"/>
            <a:ext cx="7702550" cy="3702952"/>
          </a:xfrm>
          <a:prstGeom prst="rect">
            <a:avLst/>
          </a:prstGeom>
        </p:spPr>
      </p:pic>
      <p:sp>
        <p:nvSpPr>
          <p:cNvPr id="4" name="Slide Number Placeholder 3">
            <a:extLst>
              <a:ext uri="{FF2B5EF4-FFF2-40B4-BE49-F238E27FC236}">
                <a16:creationId xmlns:a16="http://schemas.microsoft.com/office/drawing/2014/main" id="{D8FC5E12-0901-4EDD-AB7B-BE4CD3B5D58E}"/>
              </a:ext>
            </a:extLst>
          </p:cNvPr>
          <p:cNvSpPr>
            <a:spLocks noGrp="1"/>
          </p:cNvSpPr>
          <p:nvPr>
            <p:ph type="sldNum" sz="quarter" idx="12"/>
          </p:nvPr>
        </p:nvSpPr>
        <p:spPr/>
        <p:txBody>
          <a:bodyPr/>
          <a:lstStyle/>
          <a:p>
            <a:fld id="{DC12C2CB-C475-442B-84C1-CBFDBCB34DB3}" type="slidenum">
              <a:rPr lang="en-GB" smtClean="0"/>
              <a:pPr/>
              <a:t>20</a:t>
            </a:fld>
            <a:endParaRPr lang="en-GB" dirty="0"/>
          </a:p>
        </p:txBody>
      </p:sp>
      <p:sp>
        <p:nvSpPr>
          <p:cNvPr id="7" name="TextBox 6">
            <a:extLst>
              <a:ext uri="{FF2B5EF4-FFF2-40B4-BE49-F238E27FC236}">
                <a16:creationId xmlns:a16="http://schemas.microsoft.com/office/drawing/2014/main" id="{42065ECC-061C-4CB3-8C1D-C8BFD5F7FF34}"/>
              </a:ext>
            </a:extLst>
          </p:cNvPr>
          <p:cNvSpPr txBox="1"/>
          <p:nvPr/>
        </p:nvSpPr>
        <p:spPr>
          <a:xfrm>
            <a:off x="2286000" y="2343150"/>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993228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26A2E-5067-47D1-A5B6-0B57C3F27EF0}"/>
              </a:ext>
            </a:extLst>
          </p:cNvPr>
          <p:cNvSpPr>
            <a:spLocks noGrp="1"/>
          </p:cNvSpPr>
          <p:nvPr>
            <p:ph type="title"/>
          </p:nvPr>
        </p:nvSpPr>
        <p:spPr/>
        <p:txBody>
          <a:bodyPr>
            <a:normAutofit fontScale="90000"/>
          </a:bodyPr>
          <a:lstStyle/>
          <a:p>
            <a:r>
              <a:rPr lang="en-US" dirty="0">
                <a:cs typeface="Arial"/>
              </a:rPr>
              <a:t>Tracking demand for information and services </a:t>
            </a:r>
            <a:endParaRPr lang="en-US" dirty="0"/>
          </a:p>
        </p:txBody>
      </p:sp>
      <p:pic>
        <p:nvPicPr>
          <p:cNvPr id="5" name="Picture 5" descr="A screenshot of a social media post&#10;&#10;Description generated with very high confidence">
            <a:extLst>
              <a:ext uri="{FF2B5EF4-FFF2-40B4-BE49-F238E27FC236}">
                <a16:creationId xmlns:a16="http://schemas.microsoft.com/office/drawing/2014/main" id="{2EAB7F85-6A5D-4EDA-B8F5-ED06F5B83047}"/>
              </a:ext>
            </a:extLst>
          </p:cNvPr>
          <p:cNvPicPr>
            <a:picLocks noGrp="1" noChangeAspect="1"/>
          </p:cNvPicPr>
          <p:nvPr>
            <p:ph idx="1"/>
          </p:nvPr>
        </p:nvPicPr>
        <p:blipFill>
          <a:blip r:embed="rId2"/>
          <a:stretch>
            <a:fillRect/>
          </a:stretch>
        </p:blipFill>
        <p:spPr>
          <a:xfrm>
            <a:off x="1264357" y="1050581"/>
            <a:ext cx="5469818" cy="3954807"/>
          </a:xfrm>
          <a:prstGeom prst="rect">
            <a:avLst/>
          </a:prstGeom>
        </p:spPr>
      </p:pic>
      <p:sp>
        <p:nvSpPr>
          <p:cNvPr id="4" name="Slide Number Placeholder 3">
            <a:extLst>
              <a:ext uri="{FF2B5EF4-FFF2-40B4-BE49-F238E27FC236}">
                <a16:creationId xmlns:a16="http://schemas.microsoft.com/office/drawing/2014/main" id="{3BE9F6FB-A24C-4CAD-91AC-7BE6D466B308}"/>
              </a:ext>
            </a:extLst>
          </p:cNvPr>
          <p:cNvSpPr>
            <a:spLocks noGrp="1"/>
          </p:cNvSpPr>
          <p:nvPr>
            <p:ph type="sldNum" sz="quarter" idx="12"/>
          </p:nvPr>
        </p:nvSpPr>
        <p:spPr/>
        <p:txBody>
          <a:bodyPr/>
          <a:lstStyle/>
          <a:p>
            <a:fld id="{DC12C2CB-C475-442B-84C1-CBFDBCB34DB3}" type="slidenum">
              <a:rPr lang="en-GB" smtClean="0"/>
              <a:pPr/>
              <a:t>21</a:t>
            </a:fld>
            <a:endParaRPr lang="en-GB" dirty="0"/>
          </a:p>
        </p:txBody>
      </p:sp>
    </p:spTree>
    <p:extLst>
      <p:ext uri="{BB962C8B-B14F-4D97-AF65-F5344CB8AC3E}">
        <p14:creationId xmlns:p14="http://schemas.microsoft.com/office/powerpoint/2010/main" val="274981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3E5-8387-4EE5-907D-D8455CF676A0}"/>
              </a:ext>
            </a:extLst>
          </p:cNvPr>
          <p:cNvSpPr>
            <a:spLocks noGrp="1"/>
          </p:cNvSpPr>
          <p:nvPr>
            <p:ph type="title"/>
          </p:nvPr>
        </p:nvSpPr>
        <p:spPr/>
        <p:txBody>
          <a:bodyPr>
            <a:normAutofit fontScale="90000"/>
          </a:bodyPr>
          <a:lstStyle/>
          <a:p>
            <a:r>
              <a:rPr lang="en-US" dirty="0">
                <a:cs typeface="Arial"/>
              </a:rPr>
              <a:t>Tracking demand for information and services </a:t>
            </a:r>
            <a:endParaRPr lang="en-US" dirty="0"/>
          </a:p>
        </p:txBody>
      </p:sp>
      <p:pic>
        <p:nvPicPr>
          <p:cNvPr id="5" name="Picture 5" descr="A close up of a logo&#10;&#10;Description generated with very high confidence">
            <a:extLst>
              <a:ext uri="{FF2B5EF4-FFF2-40B4-BE49-F238E27FC236}">
                <a16:creationId xmlns:a16="http://schemas.microsoft.com/office/drawing/2014/main" id="{EB38AEC9-E630-400B-9105-D1C7986E0B57}"/>
              </a:ext>
            </a:extLst>
          </p:cNvPr>
          <p:cNvPicPr>
            <a:picLocks noGrp="1" noChangeAspect="1"/>
          </p:cNvPicPr>
          <p:nvPr>
            <p:ph idx="1"/>
          </p:nvPr>
        </p:nvPicPr>
        <p:blipFill>
          <a:blip r:embed="rId2"/>
          <a:stretch>
            <a:fillRect/>
          </a:stretch>
        </p:blipFill>
        <p:spPr>
          <a:xfrm>
            <a:off x="288925" y="1038225"/>
            <a:ext cx="8687834" cy="1308100"/>
          </a:xfrm>
          <a:prstGeom prst="rect">
            <a:avLst/>
          </a:prstGeom>
        </p:spPr>
      </p:pic>
      <p:sp>
        <p:nvSpPr>
          <p:cNvPr id="4" name="Slide Number Placeholder 3">
            <a:extLst>
              <a:ext uri="{FF2B5EF4-FFF2-40B4-BE49-F238E27FC236}">
                <a16:creationId xmlns:a16="http://schemas.microsoft.com/office/drawing/2014/main" id="{B4C367E2-12D2-41F5-BF25-F83C46A2483F}"/>
              </a:ext>
            </a:extLst>
          </p:cNvPr>
          <p:cNvSpPr>
            <a:spLocks noGrp="1"/>
          </p:cNvSpPr>
          <p:nvPr>
            <p:ph type="sldNum" sz="quarter" idx="12"/>
          </p:nvPr>
        </p:nvSpPr>
        <p:spPr/>
        <p:txBody>
          <a:bodyPr/>
          <a:lstStyle/>
          <a:p>
            <a:fld id="{DC12C2CB-C475-442B-84C1-CBFDBCB34DB3}" type="slidenum">
              <a:rPr lang="en-GB" smtClean="0"/>
              <a:pPr/>
              <a:t>22</a:t>
            </a:fld>
            <a:endParaRPr lang="en-GB" dirty="0"/>
          </a:p>
        </p:txBody>
      </p:sp>
      <p:pic>
        <p:nvPicPr>
          <p:cNvPr id="7" name="Picture 7">
            <a:extLst>
              <a:ext uri="{FF2B5EF4-FFF2-40B4-BE49-F238E27FC236}">
                <a16:creationId xmlns:a16="http://schemas.microsoft.com/office/drawing/2014/main" id="{B0F11447-4628-4150-9185-ACF31EFCD2D9}"/>
              </a:ext>
            </a:extLst>
          </p:cNvPr>
          <p:cNvPicPr>
            <a:picLocks noChangeAspect="1"/>
          </p:cNvPicPr>
          <p:nvPr/>
        </p:nvPicPr>
        <p:blipFill>
          <a:blip r:embed="rId3"/>
          <a:stretch>
            <a:fillRect/>
          </a:stretch>
        </p:blipFill>
        <p:spPr>
          <a:xfrm>
            <a:off x="284117" y="2390775"/>
            <a:ext cx="8699546" cy="1216025"/>
          </a:xfrm>
          <a:prstGeom prst="rect">
            <a:avLst/>
          </a:prstGeom>
        </p:spPr>
      </p:pic>
      <p:pic>
        <p:nvPicPr>
          <p:cNvPr id="11" name="Picture 11">
            <a:extLst>
              <a:ext uri="{FF2B5EF4-FFF2-40B4-BE49-F238E27FC236}">
                <a16:creationId xmlns:a16="http://schemas.microsoft.com/office/drawing/2014/main" id="{16478E75-E3A6-4ADE-ACAA-E72BD718E8DF}"/>
              </a:ext>
            </a:extLst>
          </p:cNvPr>
          <p:cNvPicPr>
            <a:picLocks noChangeAspect="1"/>
          </p:cNvPicPr>
          <p:nvPr/>
        </p:nvPicPr>
        <p:blipFill>
          <a:blip r:embed="rId4"/>
          <a:stretch>
            <a:fillRect/>
          </a:stretch>
        </p:blipFill>
        <p:spPr>
          <a:xfrm>
            <a:off x="257175" y="3759200"/>
            <a:ext cx="8691563" cy="279486"/>
          </a:xfrm>
          <a:prstGeom prst="rect">
            <a:avLst/>
          </a:prstGeom>
        </p:spPr>
      </p:pic>
      <p:pic>
        <p:nvPicPr>
          <p:cNvPr id="13" name="Picture 13" descr="A close up of a logo&#10;&#10;Description generated with very high confidence">
            <a:extLst>
              <a:ext uri="{FF2B5EF4-FFF2-40B4-BE49-F238E27FC236}">
                <a16:creationId xmlns:a16="http://schemas.microsoft.com/office/drawing/2014/main" id="{14AAECC0-BBE3-4A42-8006-9C796840BD23}"/>
              </a:ext>
            </a:extLst>
          </p:cNvPr>
          <p:cNvPicPr>
            <a:picLocks noChangeAspect="1"/>
          </p:cNvPicPr>
          <p:nvPr/>
        </p:nvPicPr>
        <p:blipFill>
          <a:blip r:embed="rId5"/>
          <a:stretch>
            <a:fillRect/>
          </a:stretch>
        </p:blipFill>
        <p:spPr>
          <a:xfrm>
            <a:off x="250825" y="4054475"/>
            <a:ext cx="8725373" cy="273050"/>
          </a:xfrm>
          <a:prstGeom prst="rect">
            <a:avLst/>
          </a:prstGeom>
        </p:spPr>
      </p:pic>
      <p:pic>
        <p:nvPicPr>
          <p:cNvPr id="15" name="Picture 15" descr="A close up of a logo&#10;&#10;Description generated with very high confidence">
            <a:extLst>
              <a:ext uri="{FF2B5EF4-FFF2-40B4-BE49-F238E27FC236}">
                <a16:creationId xmlns:a16="http://schemas.microsoft.com/office/drawing/2014/main" id="{28519EC6-A097-450A-BD32-45FF1ECFBAD7}"/>
              </a:ext>
            </a:extLst>
          </p:cNvPr>
          <p:cNvPicPr>
            <a:picLocks noChangeAspect="1"/>
          </p:cNvPicPr>
          <p:nvPr/>
        </p:nvPicPr>
        <p:blipFill>
          <a:blip r:embed="rId6"/>
          <a:stretch>
            <a:fillRect/>
          </a:stretch>
        </p:blipFill>
        <p:spPr>
          <a:xfrm>
            <a:off x="241773" y="4375150"/>
            <a:ext cx="8726015" cy="296863"/>
          </a:xfrm>
          <a:prstGeom prst="rect">
            <a:avLst/>
          </a:prstGeom>
        </p:spPr>
      </p:pic>
    </p:spTree>
    <p:extLst>
      <p:ext uri="{BB962C8B-B14F-4D97-AF65-F5344CB8AC3E}">
        <p14:creationId xmlns:p14="http://schemas.microsoft.com/office/powerpoint/2010/main" val="2104206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4F84-B7AA-424F-A883-B004041B8C0F}"/>
              </a:ext>
            </a:extLst>
          </p:cNvPr>
          <p:cNvSpPr>
            <a:spLocks noGrp="1"/>
          </p:cNvSpPr>
          <p:nvPr>
            <p:ph type="title"/>
          </p:nvPr>
        </p:nvSpPr>
        <p:spPr/>
        <p:txBody>
          <a:bodyPr/>
          <a:lstStyle/>
          <a:p>
            <a:r>
              <a:rPr lang="en-US" dirty="0">
                <a:cs typeface="Arial"/>
              </a:rPr>
              <a:t>NHS Choices - Heroin Addiction</a:t>
            </a:r>
            <a:endParaRPr lang="en-US" dirty="0"/>
          </a:p>
        </p:txBody>
      </p:sp>
      <p:pic>
        <p:nvPicPr>
          <p:cNvPr id="5" name="Picture 5" descr="A screenshot of a cell phone&#10;&#10;Description generated with very high confidence">
            <a:extLst>
              <a:ext uri="{FF2B5EF4-FFF2-40B4-BE49-F238E27FC236}">
                <a16:creationId xmlns:a16="http://schemas.microsoft.com/office/drawing/2014/main" id="{3BDEB95E-9AB5-4D90-B8D1-0418E3823689}"/>
              </a:ext>
            </a:extLst>
          </p:cNvPr>
          <p:cNvPicPr>
            <a:picLocks noGrp="1" noChangeAspect="1"/>
          </p:cNvPicPr>
          <p:nvPr>
            <p:ph idx="1"/>
          </p:nvPr>
        </p:nvPicPr>
        <p:blipFill>
          <a:blip r:embed="rId2"/>
          <a:stretch>
            <a:fillRect/>
          </a:stretch>
        </p:blipFill>
        <p:spPr>
          <a:xfrm>
            <a:off x="1273175" y="973138"/>
            <a:ext cx="6167627" cy="4176413"/>
          </a:xfrm>
          <a:prstGeom prst="rect">
            <a:avLst/>
          </a:prstGeom>
        </p:spPr>
      </p:pic>
      <p:sp>
        <p:nvSpPr>
          <p:cNvPr id="4" name="Slide Number Placeholder 3">
            <a:extLst>
              <a:ext uri="{FF2B5EF4-FFF2-40B4-BE49-F238E27FC236}">
                <a16:creationId xmlns:a16="http://schemas.microsoft.com/office/drawing/2014/main" id="{CE97A3D5-7574-4FAC-895E-A2EF854C0817}"/>
              </a:ext>
            </a:extLst>
          </p:cNvPr>
          <p:cNvSpPr>
            <a:spLocks noGrp="1"/>
          </p:cNvSpPr>
          <p:nvPr>
            <p:ph type="sldNum" sz="quarter" idx="12"/>
          </p:nvPr>
        </p:nvSpPr>
        <p:spPr/>
        <p:txBody>
          <a:bodyPr/>
          <a:lstStyle/>
          <a:p>
            <a:fld id="{DC12C2CB-C475-442B-84C1-CBFDBCB34DB3}" type="slidenum">
              <a:rPr lang="en-GB" smtClean="0"/>
              <a:pPr/>
              <a:t>23</a:t>
            </a:fld>
            <a:endParaRPr lang="en-GB" dirty="0"/>
          </a:p>
        </p:txBody>
      </p:sp>
    </p:spTree>
    <p:extLst>
      <p:ext uri="{BB962C8B-B14F-4D97-AF65-F5344CB8AC3E}">
        <p14:creationId xmlns:p14="http://schemas.microsoft.com/office/powerpoint/2010/main" val="2354535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F1A1-4117-4889-8773-8CD6E6FB8D50}"/>
              </a:ext>
            </a:extLst>
          </p:cNvPr>
          <p:cNvSpPr>
            <a:spLocks noGrp="1"/>
          </p:cNvSpPr>
          <p:nvPr>
            <p:ph type="title"/>
          </p:nvPr>
        </p:nvSpPr>
        <p:spPr/>
        <p:txBody>
          <a:bodyPr/>
          <a:lstStyle/>
          <a:p>
            <a:r>
              <a:rPr lang="en-US" dirty="0">
                <a:cs typeface="Arial"/>
              </a:rPr>
              <a:t>NHS Choices - Back Pain</a:t>
            </a:r>
            <a:endParaRPr lang="en-US" dirty="0"/>
          </a:p>
        </p:txBody>
      </p:sp>
      <p:pic>
        <p:nvPicPr>
          <p:cNvPr id="5" name="Picture 5" descr="A screenshot of a social media post&#10;&#10;Description generated with very high confidence">
            <a:extLst>
              <a:ext uri="{FF2B5EF4-FFF2-40B4-BE49-F238E27FC236}">
                <a16:creationId xmlns:a16="http://schemas.microsoft.com/office/drawing/2014/main" id="{7F6A7148-E5A9-490F-BA8C-3DB569CE39F5}"/>
              </a:ext>
            </a:extLst>
          </p:cNvPr>
          <p:cNvPicPr>
            <a:picLocks noGrp="1" noChangeAspect="1"/>
          </p:cNvPicPr>
          <p:nvPr>
            <p:ph idx="1"/>
          </p:nvPr>
        </p:nvPicPr>
        <p:blipFill>
          <a:blip r:embed="rId2"/>
          <a:stretch>
            <a:fillRect/>
          </a:stretch>
        </p:blipFill>
        <p:spPr>
          <a:xfrm>
            <a:off x="2120900" y="977594"/>
            <a:ext cx="4413980" cy="4094469"/>
          </a:xfrm>
          <a:prstGeom prst="rect">
            <a:avLst/>
          </a:prstGeom>
        </p:spPr>
      </p:pic>
      <p:sp>
        <p:nvSpPr>
          <p:cNvPr id="4" name="Slide Number Placeholder 3">
            <a:extLst>
              <a:ext uri="{FF2B5EF4-FFF2-40B4-BE49-F238E27FC236}">
                <a16:creationId xmlns:a16="http://schemas.microsoft.com/office/drawing/2014/main" id="{EB53DA35-D508-428F-BD46-6FAECD9D9A20}"/>
              </a:ext>
            </a:extLst>
          </p:cNvPr>
          <p:cNvSpPr>
            <a:spLocks noGrp="1"/>
          </p:cNvSpPr>
          <p:nvPr>
            <p:ph type="sldNum" sz="quarter" idx="12"/>
          </p:nvPr>
        </p:nvSpPr>
        <p:spPr/>
        <p:txBody>
          <a:bodyPr/>
          <a:lstStyle/>
          <a:p>
            <a:fld id="{DC12C2CB-C475-442B-84C1-CBFDBCB34DB3}" type="slidenum">
              <a:rPr lang="en-GB" smtClean="0"/>
              <a:pPr/>
              <a:t>24</a:t>
            </a:fld>
            <a:endParaRPr lang="en-GB" dirty="0"/>
          </a:p>
        </p:txBody>
      </p:sp>
    </p:spTree>
    <p:extLst>
      <p:ext uri="{BB962C8B-B14F-4D97-AF65-F5344CB8AC3E}">
        <p14:creationId xmlns:p14="http://schemas.microsoft.com/office/powerpoint/2010/main" val="1169814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DC9D-610C-43C6-B50E-9B9AC0C95948}"/>
              </a:ext>
            </a:extLst>
          </p:cNvPr>
          <p:cNvSpPr>
            <a:spLocks noGrp="1"/>
          </p:cNvSpPr>
          <p:nvPr>
            <p:ph type="title"/>
          </p:nvPr>
        </p:nvSpPr>
        <p:spPr/>
        <p:txBody>
          <a:bodyPr/>
          <a:lstStyle/>
          <a:p>
            <a:r>
              <a:rPr lang="en-US" dirty="0">
                <a:cs typeface="Arial"/>
              </a:rPr>
              <a:t>Dashboard</a:t>
            </a:r>
            <a:endParaRPr lang="en-US" dirty="0"/>
          </a:p>
        </p:txBody>
      </p:sp>
      <p:pic>
        <p:nvPicPr>
          <p:cNvPr id="5" name="Picture 5" descr="A screenshot of a cell phone&#10;&#10;Description generated with very high confidence">
            <a:extLst>
              <a:ext uri="{FF2B5EF4-FFF2-40B4-BE49-F238E27FC236}">
                <a16:creationId xmlns:a16="http://schemas.microsoft.com/office/drawing/2014/main" id="{42509100-5C08-43F2-89DB-E2E8B0BBB160}"/>
              </a:ext>
            </a:extLst>
          </p:cNvPr>
          <p:cNvPicPr>
            <a:picLocks noGrp="1" noChangeAspect="1"/>
          </p:cNvPicPr>
          <p:nvPr>
            <p:ph idx="1"/>
          </p:nvPr>
        </p:nvPicPr>
        <p:blipFill>
          <a:blip r:embed="rId2"/>
          <a:stretch>
            <a:fillRect/>
          </a:stretch>
        </p:blipFill>
        <p:spPr>
          <a:xfrm>
            <a:off x="677863" y="1029400"/>
            <a:ext cx="7405687" cy="3963288"/>
          </a:xfrm>
          <a:prstGeom prst="rect">
            <a:avLst/>
          </a:prstGeom>
        </p:spPr>
      </p:pic>
      <p:sp>
        <p:nvSpPr>
          <p:cNvPr id="4" name="Slide Number Placeholder 3">
            <a:extLst>
              <a:ext uri="{FF2B5EF4-FFF2-40B4-BE49-F238E27FC236}">
                <a16:creationId xmlns:a16="http://schemas.microsoft.com/office/drawing/2014/main" id="{ABBB07FC-CD76-46AE-ACCF-19B04F1C950D}"/>
              </a:ext>
            </a:extLst>
          </p:cNvPr>
          <p:cNvSpPr>
            <a:spLocks noGrp="1"/>
          </p:cNvSpPr>
          <p:nvPr>
            <p:ph type="sldNum" sz="quarter" idx="12"/>
          </p:nvPr>
        </p:nvSpPr>
        <p:spPr/>
        <p:txBody>
          <a:bodyPr/>
          <a:lstStyle/>
          <a:p>
            <a:fld id="{DC12C2CB-C475-442B-84C1-CBFDBCB34DB3}" type="slidenum">
              <a:rPr lang="en-GB" smtClean="0"/>
              <a:pPr/>
              <a:t>25</a:t>
            </a:fld>
            <a:endParaRPr lang="en-GB" dirty="0"/>
          </a:p>
        </p:txBody>
      </p:sp>
    </p:spTree>
    <p:extLst>
      <p:ext uri="{BB962C8B-B14F-4D97-AF65-F5344CB8AC3E}">
        <p14:creationId xmlns:p14="http://schemas.microsoft.com/office/powerpoint/2010/main" val="300195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D881A-F031-45A5-95C2-B97523EB8B12}"/>
              </a:ext>
            </a:extLst>
          </p:cNvPr>
          <p:cNvSpPr>
            <a:spLocks noGrp="1"/>
          </p:cNvSpPr>
          <p:nvPr>
            <p:ph type="title"/>
          </p:nvPr>
        </p:nvSpPr>
        <p:spPr/>
        <p:txBody>
          <a:bodyPr>
            <a:normAutofit/>
          </a:bodyPr>
          <a:lstStyle/>
          <a:p>
            <a:pPr algn="ctr"/>
            <a:r>
              <a:rPr lang="en-US" dirty="0">
                <a:cs typeface="Arial"/>
              </a:rPr>
              <a:t>Opioid treatment centres near you</a:t>
            </a:r>
          </a:p>
        </p:txBody>
      </p:sp>
      <p:sp>
        <p:nvSpPr>
          <p:cNvPr id="4" name="Slide Number Placeholder 3">
            <a:extLst>
              <a:ext uri="{FF2B5EF4-FFF2-40B4-BE49-F238E27FC236}">
                <a16:creationId xmlns:a16="http://schemas.microsoft.com/office/drawing/2014/main" id="{BDA1C58B-11DF-4DCA-9CFF-CA86B1681693}"/>
              </a:ext>
            </a:extLst>
          </p:cNvPr>
          <p:cNvSpPr>
            <a:spLocks noGrp="1"/>
          </p:cNvSpPr>
          <p:nvPr>
            <p:ph type="sldNum" sz="quarter" idx="12"/>
          </p:nvPr>
        </p:nvSpPr>
        <p:spPr/>
        <p:txBody>
          <a:bodyPr/>
          <a:lstStyle/>
          <a:p>
            <a:fld id="{DC12C2CB-C475-442B-84C1-CBFDBCB34DB3}" type="slidenum">
              <a:rPr lang="en-GB" smtClean="0"/>
              <a:pPr/>
              <a:t>26</a:t>
            </a:fld>
            <a:endParaRPr lang="en-GB" dirty="0"/>
          </a:p>
        </p:txBody>
      </p:sp>
      <p:pic>
        <p:nvPicPr>
          <p:cNvPr id="9" name="Picture 9" descr="A picture containing text, map&#10;&#10;Description generated with very high confidence">
            <a:extLst>
              <a:ext uri="{FF2B5EF4-FFF2-40B4-BE49-F238E27FC236}">
                <a16:creationId xmlns:a16="http://schemas.microsoft.com/office/drawing/2014/main" id="{97C1A02A-827F-42C5-A91F-F73463B940B3}"/>
              </a:ext>
            </a:extLst>
          </p:cNvPr>
          <p:cNvPicPr>
            <a:picLocks noGrp="1" noChangeAspect="1"/>
          </p:cNvPicPr>
          <p:nvPr>
            <p:ph idx="1"/>
          </p:nvPr>
        </p:nvPicPr>
        <p:blipFill>
          <a:blip r:embed="rId3"/>
          <a:stretch>
            <a:fillRect/>
          </a:stretch>
        </p:blipFill>
        <p:spPr>
          <a:xfrm>
            <a:off x="2876218" y="1714500"/>
            <a:ext cx="6210300" cy="3429000"/>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6BABBBCB-F92D-45E3-A3A3-34901D554F6A}"/>
              </a:ext>
            </a:extLst>
          </p:cNvPr>
          <p:cNvPicPr>
            <a:picLocks noChangeAspect="1"/>
          </p:cNvPicPr>
          <p:nvPr/>
        </p:nvPicPr>
        <p:blipFill>
          <a:blip r:embed="rId4"/>
          <a:stretch>
            <a:fillRect/>
          </a:stretch>
        </p:blipFill>
        <p:spPr>
          <a:xfrm>
            <a:off x="2876104" y="889000"/>
            <a:ext cx="6209230" cy="856729"/>
          </a:xfrm>
          <a:prstGeom prst="rect">
            <a:avLst/>
          </a:prstGeom>
        </p:spPr>
      </p:pic>
      <p:sp>
        <p:nvSpPr>
          <p:cNvPr id="15" name="Arrow: Bent 14">
            <a:extLst>
              <a:ext uri="{FF2B5EF4-FFF2-40B4-BE49-F238E27FC236}">
                <a16:creationId xmlns:a16="http://schemas.microsoft.com/office/drawing/2014/main" id="{2F196504-AF04-4D43-8C7F-82390398279E}"/>
              </a:ext>
            </a:extLst>
          </p:cNvPr>
          <p:cNvSpPr/>
          <p:nvPr/>
        </p:nvSpPr>
        <p:spPr>
          <a:xfrm rot="10800000" flipH="1">
            <a:off x="1997075" y="2057400"/>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6" name="Picture 16" descr="A screenshot of a cell phone&#10;&#10;Description generated with very high confidence">
            <a:extLst>
              <a:ext uri="{FF2B5EF4-FFF2-40B4-BE49-F238E27FC236}">
                <a16:creationId xmlns:a16="http://schemas.microsoft.com/office/drawing/2014/main" id="{7DA8439A-0515-4D9E-9173-C4D026D721FD}"/>
              </a:ext>
            </a:extLst>
          </p:cNvPr>
          <p:cNvPicPr>
            <a:picLocks noChangeAspect="1"/>
          </p:cNvPicPr>
          <p:nvPr/>
        </p:nvPicPr>
        <p:blipFill rotWithShape="1">
          <a:blip r:embed="rId5"/>
          <a:srcRect r="54351"/>
          <a:stretch/>
        </p:blipFill>
        <p:spPr>
          <a:xfrm>
            <a:off x="180975" y="1110651"/>
            <a:ext cx="2253383" cy="599992"/>
          </a:xfrm>
          <a:prstGeom prst="rect">
            <a:avLst/>
          </a:prstGeom>
        </p:spPr>
      </p:pic>
      <p:pic>
        <p:nvPicPr>
          <p:cNvPr id="20" name="Picture 16" descr="A screenshot of a cell phone&#10;&#10;Description generated with very high confidence">
            <a:extLst>
              <a:ext uri="{FF2B5EF4-FFF2-40B4-BE49-F238E27FC236}">
                <a16:creationId xmlns:a16="http://schemas.microsoft.com/office/drawing/2014/main" id="{C637AC45-8725-4268-A661-E14F063C55A8}"/>
              </a:ext>
            </a:extLst>
          </p:cNvPr>
          <p:cNvPicPr>
            <a:picLocks noChangeAspect="1"/>
          </p:cNvPicPr>
          <p:nvPr/>
        </p:nvPicPr>
        <p:blipFill rotWithShape="1">
          <a:blip r:embed="rId5"/>
          <a:srcRect l="44447" r="156"/>
          <a:stretch/>
        </p:blipFill>
        <p:spPr>
          <a:xfrm>
            <a:off x="70090" y="1549407"/>
            <a:ext cx="2734610" cy="599992"/>
          </a:xfrm>
          <a:prstGeom prst="rect">
            <a:avLst/>
          </a:prstGeom>
        </p:spPr>
      </p:pic>
    </p:spTree>
    <p:extLst>
      <p:ext uri="{BB962C8B-B14F-4D97-AF65-F5344CB8AC3E}">
        <p14:creationId xmlns:p14="http://schemas.microsoft.com/office/powerpoint/2010/main" val="4193170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F650-24BC-4DB3-B67A-94397D45B3A9}"/>
              </a:ext>
            </a:extLst>
          </p:cNvPr>
          <p:cNvSpPr>
            <a:spLocks noGrp="1"/>
          </p:cNvSpPr>
          <p:nvPr>
            <p:ph type="title"/>
          </p:nvPr>
        </p:nvSpPr>
        <p:spPr>
          <a:xfrm>
            <a:off x="523875" y="266700"/>
            <a:ext cx="8097693" cy="528637"/>
          </a:xfrm>
        </p:spPr>
        <p:txBody>
          <a:bodyPr>
            <a:normAutofit/>
          </a:bodyPr>
          <a:lstStyle/>
          <a:p>
            <a:pPr algn="ctr"/>
            <a:r>
              <a:rPr lang="en-US" dirty="0">
                <a:cs typeface="Arial"/>
              </a:rPr>
              <a:t>Quantifying demand for services by location</a:t>
            </a:r>
          </a:p>
        </p:txBody>
      </p:sp>
      <p:sp>
        <p:nvSpPr>
          <p:cNvPr id="4" name="Slide Number Placeholder 3">
            <a:extLst>
              <a:ext uri="{FF2B5EF4-FFF2-40B4-BE49-F238E27FC236}">
                <a16:creationId xmlns:a16="http://schemas.microsoft.com/office/drawing/2014/main" id="{B26A5027-2B22-410F-9454-B70800F5F0D6}"/>
              </a:ext>
            </a:extLst>
          </p:cNvPr>
          <p:cNvSpPr>
            <a:spLocks noGrp="1"/>
          </p:cNvSpPr>
          <p:nvPr>
            <p:ph type="sldNum" sz="quarter" idx="12"/>
          </p:nvPr>
        </p:nvSpPr>
        <p:spPr/>
        <p:txBody>
          <a:bodyPr/>
          <a:lstStyle/>
          <a:p>
            <a:fld id="{DC12C2CB-C475-442B-84C1-CBFDBCB34DB3}" type="slidenum">
              <a:rPr lang="en-GB" smtClean="0"/>
              <a:pPr/>
              <a:t>27</a:t>
            </a:fld>
            <a:endParaRPr lang="en-GB" dirty="0"/>
          </a:p>
        </p:txBody>
      </p:sp>
      <p:pic>
        <p:nvPicPr>
          <p:cNvPr id="13" name="Picture 13" descr="A close up of a map&#10;&#10;Description generated with high confidence">
            <a:extLst>
              <a:ext uri="{FF2B5EF4-FFF2-40B4-BE49-F238E27FC236}">
                <a16:creationId xmlns:a16="http://schemas.microsoft.com/office/drawing/2014/main" id="{E0D64B5A-AF05-4843-9D83-25C3B4374CBB}"/>
              </a:ext>
            </a:extLst>
          </p:cNvPr>
          <p:cNvPicPr>
            <a:picLocks noChangeAspect="1"/>
          </p:cNvPicPr>
          <p:nvPr/>
        </p:nvPicPr>
        <p:blipFill>
          <a:blip r:embed="rId3"/>
          <a:stretch>
            <a:fillRect/>
          </a:stretch>
        </p:blipFill>
        <p:spPr>
          <a:xfrm>
            <a:off x="1138507" y="971550"/>
            <a:ext cx="6864433" cy="4074672"/>
          </a:xfrm>
          <a:prstGeom prst="rect">
            <a:avLst/>
          </a:prstGeom>
        </p:spPr>
      </p:pic>
    </p:spTree>
    <p:extLst>
      <p:ext uri="{BB962C8B-B14F-4D97-AF65-F5344CB8AC3E}">
        <p14:creationId xmlns:p14="http://schemas.microsoft.com/office/powerpoint/2010/main" val="1031404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F650-24BC-4DB3-B67A-94397D45B3A9}"/>
              </a:ext>
            </a:extLst>
          </p:cNvPr>
          <p:cNvSpPr>
            <a:spLocks noGrp="1"/>
          </p:cNvSpPr>
          <p:nvPr>
            <p:ph type="title"/>
          </p:nvPr>
        </p:nvSpPr>
        <p:spPr>
          <a:xfrm>
            <a:off x="504994" y="28575"/>
            <a:ext cx="8097693" cy="528637"/>
          </a:xfrm>
        </p:spPr>
        <p:txBody>
          <a:bodyPr>
            <a:normAutofit/>
          </a:bodyPr>
          <a:lstStyle/>
          <a:p>
            <a:pPr algn="ctr"/>
            <a:r>
              <a:rPr lang="en-US" dirty="0">
                <a:cs typeface="Arial"/>
              </a:rPr>
              <a:t>Recovery of opioid users</a:t>
            </a:r>
          </a:p>
        </p:txBody>
      </p:sp>
      <p:sp>
        <p:nvSpPr>
          <p:cNvPr id="4" name="Slide Number Placeholder 3">
            <a:extLst>
              <a:ext uri="{FF2B5EF4-FFF2-40B4-BE49-F238E27FC236}">
                <a16:creationId xmlns:a16="http://schemas.microsoft.com/office/drawing/2014/main" id="{B26A5027-2B22-410F-9454-B70800F5F0D6}"/>
              </a:ext>
            </a:extLst>
          </p:cNvPr>
          <p:cNvSpPr>
            <a:spLocks noGrp="1"/>
          </p:cNvSpPr>
          <p:nvPr>
            <p:ph type="sldNum" sz="quarter" idx="12"/>
          </p:nvPr>
        </p:nvSpPr>
        <p:spPr/>
        <p:txBody>
          <a:bodyPr/>
          <a:lstStyle/>
          <a:p>
            <a:fld id="{DC12C2CB-C475-442B-84C1-CBFDBCB34DB3}" type="slidenum">
              <a:rPr lang="en-GB" smtClean="0"/>
              <a:pPr/>
              <a:t>28</a:t>
            </a:fld>
            <a:endParaRPr lang="en-GB" dirty="0"/>
          </a:p>
        </p:txBody>
      </p:sp>
      <p:sp>
        <p:nvSpPr>
          <p:cNvPr id="3" name="TextBox 2">
            <a:extLst>
              <a:ext uri="{FF2B5EF4-FFF2-40B4-BE49-F238E27FC236}">
                <a16:creationId xmlns:a16="http://schemas.microsoft.com/office/drawing/2014/main" id="{65BF1700-C584-4771-9930-F582FE545796}"/>
              </a:ext>
            </a:extLst>
          </p:cNvPr>
          <p:cNvSpPr txBox="1"/>
          <p:nvPr/>
        </p:nvSpPr>
        <p:spPr>
          <a:xfrm>
            <a:off x="127000" y="457200"/>
            <a:ext cx="8942388" cy="45243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Health: Overcoming or managing                        Home: A stable and safe place to live. </a:t>
            </a:r>
          </a:p>
          <a:p>
            <a:r>
              <a:rPr lang="en-US" dirty="0">
                <a:cs typeface="Arial"/>
              </a:rPr>
              <a:t>one’s disease(s) as well as living in</a:t>
            </a:r>
            <a:endParaRPr lang="en-US" dirty="0"/>
          </a:p>
          <a:p>
            <a:r>
              <a:rPr lang="en-US" dirty="0">
                <a:cs typeface="Arial"/>
              </a:rPr>
              <a:t>a physically and emotionally healthy way.</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r>
              <a:rPr lang="en-US" dirty="0">
                <a:cs typeface="Arial"/>
              </a:rPr>
              <a:t>Purpose: Meaningful daily activities,      Community: Relationships and social networks</a:t>
            </a:r>
          </a:p>
          <a:p>
            <a:r>
              <a:rPr lang="en-US" dirty="0">
                <a:cs typeface="Arial"/>
              </a:rPr>
              <a:t>and the independence, income,             that provide support, friendship,love,and hope</a:t>
            </a:r>
          </a:p>
          <a:p>
            <a:r>
              <a:rPr lang="en-US" dirty="0">
                <a:cs typeface="Arial"/>
              </a:rPr>
              <a:t>and resources to participate in society.</a:t>
            </a:r>
            <a:endParaRPr lang="en-US" dirty="0"/>
          </a:p>
          <a:p>
            <a:endParaRPr lang="en-US" dirty="0">
              <a:cs typeface="Arial"/>
            </a:endParaRPr>
          </a:p>
          <a:p>
            <a:endParaRPr lang="en-US" dirty="0"/>
          </a:p>
          <a:p>
            <a:pPr algn="ctr"/>
            <a:endParaRPr lang="en-US" dirty="0">
              <a:cs typeface="Arial"/>
            </a:endParaRPr>
          </a:p>
          <a:p>
            <a:pPr algn="ctr"/>
            <a:r>
              <a:rPr lang="en-US" dirty="0">
                <a:cs typeface="Arial"/>
              </a:rPr>
              <a:t> .</a:t>
            </a:r>
          </a:p>
          <a:p>
            <a:pPr algn="ctr"/>
            <a:endParaRPr lang="en-US" dirty="0">
              <a:cs typeface="Arial"/>
            </a:endParaRPr>
          </a:p>
        </p:txBody>
      </p:sp>
      <p:pic>
        <p:nvPicPr>
          <p:cNvPr id="5" name="Picture 5" descr="A car parked on the side of a building&#10;&#10;Description generated with high confidence">
            <a:extLst>
              <a:ext uri="{FF2B5EF4-FFF2-40B4-BE49-F238E27FC236}">
                <a16:creationId xmlns:a16="http://schemas.microsoft.com/office/drawing/2014/main" id="{3D4DC256-F20D-4820-B4B0-55D7066F4A96}"/>
              </a:ext>
            </a:extLst>
          </p:cNvPr>
          <p:cNvPicPr>
            <a:picLocks noChangeAspect="1"/>
          </p:cNvPicPr>
          <p:nvPr/>
        </p:nvPicPr>
        <p:blipFill>
          <a:blip r:embed="rId2"/>
          <a:stretch>
            <a:fillRect/>
          </a:stretch>
        </p:blipFill>
        <p:spPr>
          <a:xfrm>
            <a:off x="5554663" y="1514475"/>
            <a:ext cx="2466975" cy="1102986"/>
          </a:xfrm>
          <a:prstGeom prst="rect">
            <a:avLst/>
          </a:prstGeom>
        </p:spPr>
      </p:pic>
      <p:pic>
        <p:nvPicPr>
          <p:cNvPr id="7" name="Picture 7">
            <a:extLst>
              <a:ext uri="{FF2B5EF4-FFF2-40B4-BE49-F238E27FC236}">
                <a16:creationId xmlns:a16="http://schemas.microsoft.com/office/drawing/2014/main" id="{E9D0A92D-4F36-4E92-BD52-A7B0DF0C8FB8}"/>
              </a:ext>
            </a:extLst>
          </p:cNvPr>
          <p:cNvPicPr>
            <a:picLocks noChangeAspect="1"/>
          </p:cNvPicPr>
          <p:nvPr/>
        </p:nvPicPr>
        <p:blipFill>
          <a:blip r:embed="rId3"/>
          <a:stretch>
            <a:fillRect/>
          </a:stretch>
        </p:blipFill>
        <p:spPr>
          <a:xfrm>
            <a:off x="285750" y="1731738"/>
            <a:ext cx="2182813" cy="897162"/>
          </a:xfrm>
          <a:prstGeom prst="rect">
            <a:avLst/>
          </a:prstGeom>
        </p:spPr>
      </p:pic>
      <p:pic>
        <p:nvPicPr>
          <p:cNvPr id="9" name="Picture 9" descr="A picture containing person, handwear, indoor, sitting&#10;&#10;Description generated with very high confidence">
            <a:extLst>
              <a:ext uri="{FF2B5EF4-FFF2-40B4-BE49-F238E27FC236}">
                <a16:creationId xmlns:a16="http://schemas.microsoft.com/office/drawing/2014/main" id="{78F8561D-7BBC-4B05-AE4E-92581A3FF777}"/>
              </a:ext>
            </a:extLst>
          </p:cNvPr>
          <p:cNvPicPr>
            <a:picLocks noChangeAspect="1"/>
          </p:cNvPicPr>
          <p:nvPr/>
        </p:nvPicPr>
        <p:blipFill>
          <a:blip r:embed="rId4"/>
          <a:stretch>
            <a:fillRect/>
          </a:stretch>
        </p:blipFill>
        <p:spPr>
          <a:xfrm>
            <a:off x="5640693" y="3581400"/>
            <a:ext cx="2744121" cy="1171575"/>
          </a:xfrm>
          <a:prstGeom prst="rect">
            <a:avLst/>
          </a:prstGeom>
        </p:spPr>
      </p:pic>
      <p:pic>
        <p:nvPicPr>
          <p:cNvPr id="11" name="Picture 11" descr="A picture containing sky, outdoor, person, man&#10;&#10;Description generated with high confidence">
            <a:extLst>
              <a:ext uri="{FF2B5EF4-FFF2-40B4-BE49-F238E27FC236}">
                <a16:creationId xmlns:a16="http://schemas.microsoft.com/office/drawing/2014/main" id="{313A8401-0380-488D-AB6C-4C3C24A77923}"/>
              </a:ext>
            </a:extLst>
          </p:cNvPr>
          <p:cNvPicPr>
            <a:picLocks noChangeAspect="1"/>
          </p:cNvPicPr>
          <p:nvPr/>
        </p:nvPicPr>
        <p:blipFill>
          <a:blip r:embed="rId5"/>
          <a:stretch>
            <a:fillRect/>
          </a:stretch>
        </p:blipFill>
        <p:spPr>
          <a:xfrm>
            <a:off x="361950" y="3798325"/>
            <a:ext cx="1400175" cy="884800"/>
          </a:xfrm>
          <a:prstGeom prst="rect">
            <a:avLst/>
          </a:prstGeom>
        </p:spPr>
      </p:pic>
      <p:pic>
        <p:nvPicPr>
          <p:cNvPr id="14" name="Picture 14" descr="A drawing of a person&#10;&#10;Description generated with high confidence">
            <a:extLst>
              <a:ext uri="{FF2B5EF4-FFF2-40B4-BE49-F238E27FC236}">
                <a16:creationId xmlns:a16="http://schemas.microsoft.com/office/drawing/2014/main" id="{1D180053-5264-494F-B948-DF5D6349F806}"/>
              </a:ext>
            </a:extLst>
          </p:cNvPr>
          <p:cNvPicPr>
            <a:picLocks noChangeAspect="1"/>
          </p:cNvPicPr>
          <p:nvPr/>
        </p:nvPicPr>
        <p:blipFill rotWithShape="1">
          <a:blip r:embed="rId6"/>
          <a:srcRect r="11550" b="452"/>
          <a:stretch/>
        </p:blipFill>
        <p:spPr>
          <a:xfrm>
            <a:off x="2333625" y="3746920"/>
            <a:ext cx="1533327" cy="1010214"/>
          </a:xfrm>
          <a:prstGeom prst="rect">
            <a:avLst/>
          </a:prstGeom>
        </p:spPr>
      </p:pic>
    </p:spTree>
    <p:extLst>
      <p:ext uri="{BB962C8B-B14F-4D97-AF65-F5344CB8AC3E}">
        <p14:creationId xmlns:p14="http://schemas.microsoft.com/office/powerpoint/2010/main" val="256076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0000" y="4032000"/>
            <a:ext cx="7236376" cy="900068"/>
          </a:xfrm>
        </p:spPr>
        <p:txBody>
          <a:bodyPr>
            <a:normAutofit fontScale="90000"/>
          </a:bodyPr>
          <a:lstStyle/>
          <a:p>
            <a:r>
              <a:rPr lang="en-GB" dirty="0"/>
              <a:t>Antimicrobial resistance recommendations</a:t>
            </a:r>
          </a:p>
        </p:txBody>
      </p:sp>
      <p:sp>
        <p:nvSpPr>
          <p:cNvPr id="7" name="Slide Number Placeholder 3"/>
          <p:cNvSpPr>
            <a:spLocks noGrp="1"/>
          </p:cNvSpPr>
          <p:nvPr>
            <p:ph type="sldNum" sz="quarter" idx="12"/>
          </p:nvPr>
        </p:nvSpPr>
        <p:spPr>
          <a:xfrm>
            <a:off x="6300192" y="4731990"/>
            <a:ext cx="2133600" cy="273844"/>
          </a:xfrm>
        </p:spPr>
        <p:txBody>
          <a:bodyPr/>
          <a:lstStyle/>
          <a:p>
            <a:fld id="{DC12C2CB-C475-442B-84C1-CBFDBCB34DB3}" type="slidenum">
              <a:rPr lang="en-GB" smtClean="0"/>
              <a:pPr/>
              <a:t>29</a:t>
            </a:fld>
            <a:endParaRPr lang="en-GB" dirty="0"/>
          </a:p>
        </p:txBody>
      </p:sp>
      <p:sp>
        <p:nvSpPr>
          <p:cNvPr id="3" name="Content Placeholder 2">
            <a:extLst>
              <a:ext uri="{FF2B5EF4-FFF2-40B4-BE49-F238E27FC236}">
                <a16:creationId xmlns:a16="http://schemas.microsoft.com/office/drawing/2014/main" id="{3CF7617B-B99E-48B5-AF2A-65526F7FCB5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57410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a:t>Exchange overview</a:t>
            </a:r>
          </a:p>
        </p:txBody>
      </p:sp>
      <p:sp>
        <p:nvSpPr>
          <p:cNvPr id="7" name="Slide Number Placeholder 3"/>
          <p:cNvSpPr>
            <a:spLocks noGrp="1"/>
          </p:cNvSpPr>
          <p:nvPr>
            <p:ph type="sldNum" sz="quarter" idx="12"/>
          </p:nvPr>
        </p:nvSpPr>
        <p:spPr>
          <a:xfrm>
            <a:off x="6300192" y="4731990"/>
            <a:ext cx="2133600" cy="273844"/>
          </a:xfrm>
        </p:spPr>
        <p:txBody>
          <a:bodyPr/>
          <a:lstStyle/>
          <a:p>
            <a:fld id="{DC12C2CB-C475-442B-84C1-CBFDBCB34DB3}" type="slidenum">
              <a:rPr lang="en-GB" smtClean="0"/>
              <a:pPr/>
              <a:t>3</a:t>
            </a:fld>
            <a:endParaRPr lang="en-GB" dirty="0"/>
          </a:p>
        </p:txBody>
      </p:sp>
      <p:sp>
        <p:nvSpPr>
          <p:cNvPr id="3" name="Content Placeholder 2">
            <a:extLst>
              <a:ext uri="{FF2B5EF4-FFF2-40B4-BE49-F238E27FC236}">
                <a16:creationId xmlns:a16="http://schemas.microsoft.com/office/drawing/2014/main" id="{3CF7617B-B99E-48B5-AF2A-65526F7FCB5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390386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B482-1E31-4F9C-B886-FBA92BA8DBCE}"/>
              </a:ext>
            </a:extLst>
          </p:cNvPr>
          <p:cNvSpPr>
            <a:spLocks noGrp="1"/>
          </p:cNvSpPr>
          <p:nvPr>
            <p:ph type="title"/>
          </p:nvPr>
        </p:nvSpPr>
        <p:spPr>
          <a:xfrm>
            <a:off x="89525" y="76200"/>
            <a:ext cx="7632000" cy="529568"/>
          </a:xfrm>
        </p:spPr>
        <p:txBody>
          <a:bodyPr/>
          <a:lstStyle/>
          <a:p>
            <a:r>
              <a:rPr lang="en-GB" dirty="0">
                <a:solidFill>
                  <a:srgbClr val="0F0F0F"/>
                </a:solidFill>
                <a:cs typeface="Arial"/>
              </a:rPr>
              <a:t>Real Time Patient Tracking</a:t>
            </a:r>
            <a:endParaRPr lang="en-GB" dirty="0"/>
          </a:p>
        </p:txBody>
      </p:sp>
      <p:sp>
        <p:nvSpPr>
          <p:cNvPr id="3" name="Content Placeholder 2">
            <a:extLst>
              <a:ext uri="{FF2B5EF4-FFF2-40B4-BE49-F238E27FC236}">
                <a16:creationId xmlns:a16="http://schemas.microsoft.com/office/drawing/2014/main" id="{9747DBA8-5699-40AC-A867-095F203FBADC}"/>
              </a:ext>
            </a:extLst>
          </p:cNvPr>
          <p:cNvSpPr>
            <a:spLocks noGrp="1"/>
          </p:cNvSpPr>
          <p:nvPr>
            <p:ph idx="1"/>
          </p:nvPr>
        </p:nvSpPr>
        <p:spPr>
          <a:xfrm>
            <a:off x="88900" y="509588"/>
            <a:ext cx="8739188" cy="4526955"/>
          </a:xfrm>
        </p:spPr>
        <p:txBody>
          <a:bodyPr vert="horz" lIns="0" tIns="0" rIns="0" bIns="0" rtlCol="0" anchor="t">
            <a:normAutofit/>
          </a:bodyPr>
          <a:lstStyle/>
          <a:p>
            <a:r>
              <a:rPr lang="en-GB" dirty="0"/>
              <a:t>RTLS</a:t>
            </a:r>
            <a:r>
              <a:rPr lang="en-GB" dirty="0">
                <a:cs typeface="Arial"/>
              </a:rPr>
              <a:t> Technology combined with Patient ID bracelet</a:t>
            </a:r>
            <a:endParaRPr lang="en-GB" dirty="0"/>
          </a:p>
        </p:txBody>
      </p:sp>
      <p:sp>
        <p:nvSpPr>
          <p:cNvPr id="4" name="Slide Number Placeholder 3">
            <a:extLst>
              <a:ext uri="{FF2B5EF4-FFF2-40B4-BE49-F238E27FC236}">
                <a16:creationId xmlns:a16="http://schemas.microsoft.com/office/drawing/2014/main" id="{77431175-DEE3-46D6-9626-FFAA803A8751}"/>
              </a:ext>
            </a:extLst>
          </p:cNvPr>
          <p:cNvSpPr>
            <a:spLocks noGrp="1"/>
          </p:cNvSpPr>
          <p:nvPr>
            <p:ph type="sldNum" sz="quarter" idx="12"/>
          </p:nvPr>
        </p:nvSpPr>
        <p:spPr/>
        <p:txBody>
          <a:bodyPr/>
          <a:lstStyle/>
          <a:p>
            <a:fld id="{DC12C2CB-C475-442B-84C1-CBFDBCB34DB3}" type="slidenum">
              <a:rPr lang="en-GB" smtClean="0"/>
              <a:pPr/>
              <a:t>30</a:t>
            </a:fld>
            <a:endParaRPr lang="en-GB" dirty="0"/>
          </a:p>
        </p:txBody>
      </p:sp>
      <p:pic>
        <p:nvPicPr>
          <p:cNvPr id="7" name="Picture 7" descr="A picture containing text, indoor, map&#10;&#10;Description generated with very high confidence">
            <a:extLst>
              <a:ext uri="{FF2B5EF4-FFF2-40B4-BE49-F238E27FC236}">
                <a16:creationId xmlns:a16="http://schemas.microsoft.com/office/drawing/2014/main" id="{6AD4489B-9908-49F5-9524-F04FFD061985}"/>
              </a:ext>
            </a:extLst>
          </p:cNvPr>
          <p:cNvPicPr>
            <a:picLocks noChangeAspect="1"/>
          </p:cNvPicPr>
          <p:nvPr/>
        </p:nvPicPr>
        <p:blipFill>
          <a:blip r:embed="rId2"/>
          <a:stretch>
            <a:fillRect/>
          </a:stretch>
        </p:blipFill>
        <p:spPr>
          <a:xfrm>
            <a:off x="219149" y="2134911"/>
            <a:ext cx="1488256" cy="1141413"/>
          </a:xfrm>
          <a:prstGeom prst="rect">
            <a:avLst/>
          </a:prstGeom>
        </p:spPr>
      </p:pic>
      <p:pic>
        <p:nvPicPr>
          <p:cNvPr id="9" name="Picture 9">
            <a:extLst>
              <a:ext uri="{FF2B5EF4-FFF2-40B4-BE49-F238E27FC236}">
                <a16:creationId xmlns:a16="http://schemas.microsoft.com/office/drawing/2014/main" id="{574828EE-1592-416D-A938-7B91E3FE672B}"/>
              </a:ext>
            </a:extLst>
          </p:cNvPr>
          <p:cNvPicPr>
            <a:picLocks noChangeAspect="1"/>
          </p:cNvPicPr>
          <p:nvPr/>
        </p:nvPicPr>
        <p:blipFill>
          <a:blip r:embed="rId3"/>
          <a:stretch>
            <a:fillRect/>
          </a:stretch>
        </p:blipFill>
        <p:spPr>
          <a:xfrm>
            <a:off x="2162901" y="956673"/>
            <a:ext cx="2744788" cy="808408"/>
          </a:xfrm>
          <a:prstGeom prst="rect">
            <a:avLst/>
          </a:prstGeom>
        </p:spPr>
      </p:pic>
      <p:pic>
        <p:nvPicPr>
          <p:cNvPr id="13" name="Picture 13" descr="A screenshot of a cell phone&#10;&#10;Description generated with very high confidence">
            <a:extLst>
              <a:ext uri="{FF2B5EF4-FFF2-40B4-BE49-F238E27FC236}">
                <a16:creationId xmlns:a16="http://schemas.microsoft.com/office/drawing/2014/main" id="{AD656B1A-7216-4909-B3BD-2B3EA6AD4117}"/>
              </a:ext>
            </a:extLst>
          </p:cNvPr>
          <p:cNvPicPr>
            <a:picLocks noChangeAspect="1"/>
          </p:cNvPicPr>
          <p:nvPr/>
        </p:nvPicPr>
        <p:blipFill rotWithShape="1">
          <a:blip r:embed="rId4"/>
          <a:srcRect l="65721" t="24099"/>
          <a:stretch/>
        </p:blipFill>
        <p:spPr>
          <a:xfrm>
            <a:off x="155021" y="904875"/>
            <a:ext cx="941388" cy="805785"/>
          </a:xfrm>
          <a:prstGeom prst="rect">
            <a:avLst/>
          </a:prstGeom>
        </p:spPr>
      </p:pic>
      <p:pic>
        <p:nvPicPr>
          <p:cNvPr id="15" name="Picture 15" descr="A close up of a belt&#10;&#10;Description generated with very high confidence">
            <a:extLst>
              <a:ext uri="{FF2B5EF4-FFF2-40B4-BE49-F238E27FC236}">
                <a16:creationId xmlns:a16="http://schemas.microsoft.com/office/drawing/2014/main" id="{669160BB-C745-4DDF-8948-42D453E91653}"/>
              </a:ext>
            </a:extLst>
          </p:cNvPr>
          <p:cNvPicPr>
            <a:picLocks noChangeAspect="1"/>
          </p:cNvPicPr>
          <p:nvPr/>
        </p:nvPicPr>
        <p:blipFill>
          <a:blip r:embed="rId5"/>
          <a:stretch>
            <a:fillRect/>
          </a:stretch>
        </p:blipFill>
        <p:spPr>
          <a:xfrm>
            <a:off x="6038850" y="846138"/>
            <a:ext cx="2390775" cy="858015"/>
          </a:xfrm>
          <a:prstGeom prst="rect">
            <a:avLst/>
          </a:prstGeom>
        </p:spPr>
      </p:pic>
      <p:sp>
        <p:nvSpPr>
          <p:cNvPr id="18" name="Plus Sign 17">
            <a:extLst>
              <a:ext uri="{FF2B5EF4-FFF2-40B4-BE49-F238E27FC236}">
                <a16:creationId xmlns:a16="http://schemas.microsoft.com/office/drawing/2014/main" id="{67237B05-B920-45C7-9D0F-09BA69A4E7D9}"/>
              </a:ext>
            </a:extLst>
          </p:cNvPr>
          <p:cNvSpPr/>
          <p:nvPr/>
        </p:nvSpPr>
        <p:spPr>
          <a:xfrm>
            <a:off x="1094599" y="846171"/>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Equals 18">
            <a:extLst>
              <a:ext uri="{FF2B5EF4-FFF2-40B4-BE49-F238E27FC236}">
                <a16:creationId xmlns:a16="http://schemas.microsoft.com/office/drawing/2014/main" id="{878D0A92-3CB5-48FA-B439-1693F2DED154}"/>
              </a:ext>
            </a:extLst>
          </p:cNvPr>
          <p:cNvSpPr/>
          <p:nvPr/>
        </p:nvSpPr>
        <p:spPr>
          <a:xfrm>
            <a:off x="5022743" y="846172"/>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DF290EEB-9843-46C3-B77D-25CD57CD2E1B}"/>
              </a:ext>
            </a:extLst>
          </p:cNvPr>
          <p:cNvSpPr txBox="1"/>
          <p:nvPr/>
        </p:nvSpPr>
        <p:spPr>
          <a:xfrm>
            <a:off x="-219149" y="179234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Patient and Staff</a:t>
            </a:r>
          </a:p>
        </p:txBody>
      </p:sp>
      <p:sp>
        <p:nvSpPr>
          <p:cNvPr id="21" name="TextBox 20">
            <a:extLst>
              <a:ext uri="{FF2B5EF4-FFF2-40B4-BE49-F238E27FC236}">
                <a16:creationId xmlns:a16="http://schemas.microsoft.com/office/drawing/2014/main" id="{11BCD82A-19A4-4760-82DD-FCCDC07C4A2E}"/>
              </a:ext>
            </a:extLst>
          </p:cNvPr>
          <p:cNvSpPr txBox="1"/>
          <p:nvPr/>
        </p:nvSpPr>
        <p:spPr>
          <a:xfrm>
            <a:off x="1829414" y="179234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Wi-fi Technology</a:t>
            </a:r>
          </a:p>
        </p:txBody>
      </p:sp>
      <p:sp>
        <p:nvSpPr>
          <p:cNvPr id="23" name="TextBox 22">
            <a:extLst>
              <a:ext uri="{FF2B5EF4-FFF2-40B4-BE49-F238E27FC236}">
                <a16:creationId xmlns:a16="http://schemas.microsoft.com/office/drawing/2014/main" id="{8ABD0A0C-2E6D-4B35-B49B-CBB1535A45D5}"/>
              </a:ext>
            </a:extLst>
          </p:cNvPr>
          <p:cNvSpPr txBox="1"/>
          <p:nvPr/>
        </p:nvSpPr>
        <p:spPr>
          <a:xfrm>
            <a:off x="5478715" y="184884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Biometric Security</a:t>
            </a:r>
          </a:p>
        </p:txBody>
      </p:sp>
      <p:sp>
        <p:nvSpPr>
          <p:cNvPr id="24" name="TextBox 23">
            <a:extLst>
              <a:ext uri="{FF2B5EF4-FFF2-40B4-BE49-F238E27FC236}">
                <a16:creationId xmlns:a16="http://schemas.microsoft.com/office/drawing/2014/main" id="{D8B57746-15CD-4C73-89B7-DB092BCDBDFA}"/>
              </a:ext>
            </a:extLst>
          </p:cNvPr>
          <p:cNvSpPr txBox="1"/>
          <p:nvPr/>
        </p:nvSpPr>
        <p:spPr>
          <a:xfrm>
            <a:off x="3563546" y="185229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Encrypted</a:t>
            </a:r>
          </a:p>
        </p:txBody>
      </p:sp>
      <p:sp>
        <p:nvSpPr>
          <p:cNvPr id="25" name="TextBox 24">
            <a:extLst>
              <a:ext uri="{FF2B5EF4-FFF2-40B4-BE49-F238E27FC236}">
                <a16:creationId xmlns:a16="http://schemas.microsoft.com/office/drawing/2014/main" id="{A82D4114-D527-425A-B868-8CD3882D2E29}"/>
              </a:ext>
            </a:extLst>
          </p:cNvPr>
          <p:cNvSpPr txBox="1"/>
          <p:nvPr/>
        </p:nvSpPr>
        <p:spPr>
          <a:xfrm>
            <a:off x="155021" y="338137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Built to be interoperable</a:t>
            </a:r>
          </a:p>
        </p:txBody>
      </p:sp>
      <p:sp>
        <p:nvSpPr>
          <p:cNvPr id="26" name="TextBox 1">
            <a:extLst>
              <a:ext uri="{FF2B5EF4-FFF2-40B4-BE49-F238E27FC236}">
                <a16:creationId xmlns:a16="http://schemas.microsoft.com/office/drawing/2014/main" id="{27E1CB33-B260-45B9-9FA4-485C760E2E42}"/>
              </a:ext>
            </a:extLst>
          </p:cNvPr>
          <p:cNvSpPr txBox="1"/>
          <p:nvPr/>
        </p:nvSpPr>
        <p:spPr>
          <a:xfrm>
            <a:off x="2735975" y="3381375"/>
            <a:ext cx="2743200"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cs typeface="Arial"/>
              </a:rPr>
              <a:t>Scanner and Display</a:t>
            </a:r>
          </a:p>
        </p:txBody>
      </p:sp>
      <p:sp>
        <p:nvSpPr>
          <p:cNvPr id="22" name="TextBox 1">
            <a:extLst>
              <a:ext uri="{FF2B5EF4-FFF2-40B4-BE49-F238E27FC236}">
                <a16:creationId xmlns:a16="http://schemas.microsoft.com/office/drawing/2014/main" id="{3229D466-B7BF-481F-8684-8C3388A53D9C}"/>
              </a:ext>
            </a:extLst>
          </p:cNvPr>
          <p:cNvSpPr txBox="1"/>
          <p:nvPr/>
        </p:nvSpPr>
        <p:spPr>
          <a:xfrm>
            <a:off x="5440601" y="3381375"/>
            <a:ext cx="2743200"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cs typeface="Arial"/>
              </a:rPr>
              <a:t>Link to smart instruments</a:t>
            </a:r>
          </a:p>
        </p:txBody>
      </p:sp>
      <p:pic>
        <p:nvPicPr>
          <p:cNvPr id="6" name="Picture 7" descr="A screenshot of a cell phone&#10;&#10;Description generated with very high confidence">
            <a:extLst>
              <a:ext uri="{FF2B5EF4-FFF2-40B4-BE49-F238E27FC236}">
                <a16:creationId xmlns:a16="http://schemas.microsoft.com/office/drawing/2014/main" id="{BF82291F-F176-44A3-99BE-2E7075F3F4AF}"/>
              </a:ext>
            </a:extLst>
          </p:cNvPr>
          <p:cNvPicPr>
            <a:picLocks noChangeAspect="1"/>
          </p:cNvPicPr>
          <p:nvPr/>
        </p:nvPicPr>
        <p:blipFill>
          <a:blip r:embed="rId6"/>
          <a:stretch>
            <a:fillRect/>
          </a:stretch>
        </p:blipFill>
        <p:spPr>
          <a:xfrm>
            <a:off x="4175455" y="2230438"/>
            <a:ext cx="1769733" cy="119380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609ED497-BDAB-4F22-8CAA-6592A5D87AF0}"/>
              </a:ext>
            </a:extLst>
          </p:cNvPr>
          <p:cNvPicPr>
            <a:picLocks noChangeAspect="1"/>
          </p:cNvPicPr>
          <p:nvPr/>
        </p:nvPicPr>
        <p:blipFill>
          <a:blip r:embed="rId7"/>
          <a:stretch>
            <a:fillRect/>
          </a:stretch>
        </p:blipFill>
        <p:spPr>
          <a:xfrm>
            <a:off x="2241130" y="2105554"/>
            <a:ext cx="1783541" cy="1162050"/>
          </a:xfrm>
          <a:prstGeom prst="rect">
            <a:avLst/>
          </a:prstGeom>
        </p:spPr>
      </p:pic>
      <p:pic>
        <p:nvPicPr>
          <p:cNvPr id="12" name="Picture 13" descr="A picture containing animal, invertebrate&#10;&#10;Description generated with high confidence">
            <a:extLst>
              <a:ext uri="{FF2B5EF4-FFF2-40B4-BE49-F238E27FC236}">
                <a16:creationId xmlns:a16="http://schemas.microsoft.com/office/drawing/2014/main" id="{076E9F5E-0D19-468D-9ED7-556B771A9173}"/>
              </a:ext>
            </a:extLst>
          </p:cNvPr>
          <p:cNvPicPr>
            <a:picLocks noChangeAspect="1"/>
          </p:cNvPicPr>
          <p:nvPr/>
        </p:nvPicPr>
        <p:blipFill>
          <a:blip r:embed="rId8"/>
          <a:stretch>
            <a:fillRect/>
          </a:stretch>
        </p:blipFill>
        <p:spPr>
          <a:xfrm>
            <a:off x="6100236" y="2230438"/>
            <a:ext cx="1065490" cy="801687"/>
          </a:xfrm>
          <a:prstGeom prst="rect">
            <a:avLst/>
          </a:prstGeom>
        </p:spPr>
      </p:pic>
      <p:pic>
        <p:nvPicPr>
          <p:cNvPr id="16" name="Picture 16">
            <a:extLst>
              <a:ext uri="{FF2B5EF4-FFF2-40B4-BE49-F238E27FC236}">
                <a16:creationId xmlns:a16="http://schemas.microsoft.com/office/drawing/2014/main" id="{499BEA76-D8E0-4085-A50C-0254C9320DF7}"/>
              </a:ext>
            </a:extLst>
          </p:cNvPr>
          <p:cNvPicPr>
            <a:picLocks noChangeAspect="1"/>
          </p:cNvPicPr>
          <p:nvPr/>
        </p:nvPicPr>
        <p:blipFill>
          <a:blip r:embed="rId9"/>
          <a:stretch>
            <a:fillRect/>
          </a:stretch>
        </p:blipFill>
        <p:spPr>
          <a:xfrm>
            <a:off x="7281443" y="2218331"/>
            <a:ext cx="900358" cy="866775"/>
          </a:xfrm>
          <a:prstGeom prst="rect">
            <a:avLst/>
          </a:prstGeom>
        </p:spPr>
      </p:pic>
      <p:pic>
        <p:nvPicPr>
          <p:cNvPr id="27" name="Picture 27" descr="A drawing of a person&#10;&#10;Description generated with high confidence">
            <a:extLst>
              <a:ext uri="{FF2B5EF4-FFF2-40B4-BE49-F238E27FC236}">
                <a16:creationId xmlns:a16="http://schemas.microsoft.com/office/drawing/2014/main" id="{CAB6305A-298E-48A9-9CCA-003FDF1EB0AE}"/>
              </a:ext>
            </a:extLst>
          </p:cNvPr>
          <p:cNvPicPr>
            <a:picLocks noChangeAspect="1"/>
          </p:cNvPicPr>
          <p:nvPr/>
        </p:nvPicPr>
        <p:blipFill>
          <a:blip r:embed="rId10"/>
          <a:stretch>
            <a:fillRect/>
          </a:stretch>
        </p:blipFill>
        <p:spPr>
          <a:xfrm>
            <a:off x="2974324" y="3714980"/>
            <a:ext cx="2266823" cy="1181100"/>
          </a:xfrm>
          <a:prstGeom prst="rect">
            <a:avLst/>
          </a:prstGeom>
        </p:spPr>
      </p:pic>
      <p:pic>
        <p:nvPicPr>
          <p:cNvPr id="31" name="Picture 31" descr="A close up of a logo&#10;&#10;Description generated with high confidence">
            <a:extLst>
              <a:ext uri="{FF2B5EF4-FFF2-40B4-BE49-F238E27FC236}">
                <a16:creationId xmlns:a16="http://schemas.microsoft.com/office/drawing/2014/main" id="{A7030634-55D6-4723-B53A-16E28BFF8A9A}"/>
              </a:ext>
            </a:extLst>
          </p:cNvPr>
          <p:cNvPicPr>
            <a:picLocks noChangeAspect="1"/>
          </p:cNvPicPr>
          <p:nvPr/>
        </p:nvPicPr>
        <p:blipFill>
          <a:blip r:embed="rId11"/>
          <a:stretch>
            <a:fillRect/>
          </a:stretch>
        </p:blipFill>
        <p:spPr>
          <a:xfrm>
            <a:off x="5554939" y="3754317"/>
            <a:ext cx="1448759" cy="998538"/>
          </a:xfrm>
          <a:prstGeom prst="rect">
            <a:avLst/>
          </a:prstGeom>
        </p:spPr>
      </p:pic>
      <p:pic>
        <p:nvPicPr>
          <p:cNvPr id="8" name="Picture 32" descr="A screenshot of a cell phone&#10;&#10;Description generated with very high confidence">
            <a:extLst>
              <a:ext uri="{FF2B5EF4-FFF2-40B4-BE49-F238E27FC236}">
                <a16:creationId xmlns:a16="http://schemas.microsoft.com/office/drawing/2014/main" id="{3A075934-DF26-45FB-8E2A-A73A0342EEFC}"/>
              </a:ext>
            </a:extLst>
          </p:cNvPr>
          <p:cNvPicPr>
            <a:picLocks noChangeAspect="1"/>
          </p:cNvPicPr>
          <p:nvPr/>
        </p:nvPicPr>
        <p:blipFill>
          <a:blip r:embed="rId12"/>
          <a:stretch>
            <a:fillRect/>
          </a:stretch>
        </p:blipFill>
        <p:spPr>
          <a:xfrm>
            <a:off x="541906" y="3790950"/>
            <a:ext cx="1970088" cy="989540"/>
          </a:xfrm>
          <a:prstGeom prst="rect">
            <a:avLst/>
          </a:prstGeom>
        </p:spPr>
      </p:pic>
      <p:pic>
        <p:nvPicPr>
          <p:cNvPr id="11" name="Picture 13" descr="A view of a kitchen&#10;&#10;Description generated with very high confidence">
            <a:extLst>
              <a:ext uri="{FF2B5EF4-FFF2-40B4-BE49-F238E27FC236}">
                <a16:creationId xmlns:a16="http://schemas.microsoft.com/office/drawing/2014/main" id="{07BD4EE1-0B20-401D-8498-1072897AE733}"/>
              </a:ext>
            </a:extLst>
          </p:cNvPr>
          <p:cNvPicPr>
            <a:picLocks noChangeAspect="1"/>
          </p:cNvPicPr>
          <p:nvPr/>
        </p:nvPicPr>
        <p:blipFill>
          <a:blip r:embed="rId13"/>
          <a:stretch>
            <a:fillRect/>
          </a:stretch>
        </p:blipFill>
        <p:spPr>
          <a:xfrm>
            <a:off x="7234048" y="3714980"/>
            <a:ext cx="879049" cy="1047750"/>
          </a:xfrm>
          <a:prstGeom prst="rect">
            <a:avLst/>
          </a:prstGeom>
        </p:spPr>
      </p:pic>
    </p:spTree>
    <p:extLst>
      <p:ext uri="{BB962C8B-B14F-4D97-AF65-F5344CB8AC3E}">
        <p14:creationId xmlns:p14="http://schemas.microsoft.com/office/powerpoint/2010/main" val="2827227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E15F-791A-4126-8334-AD1EDB6A2B2F}"/>
              </a:ext>
            </a:extLst>
          </p:cNvPr>
          <p:cNvSpPr>
            <a:spLocks noGrp="1"/>
          </p:cNvSpPr>
          <p:nvPr>
            <p:ph type="title"/>
          </p:nvPr>
        </p:nvSpPr>
        <p:spPr>
          <a:xfrm>
            <a:off x="57169" y="57150"/>
            <a:ext cx="7632000" cy="529568"/>
          </a:xfrm>
        </p:spPr>
        <p:txBody>
          <a:bodyPr/>
          <a:lstStyle/>
          <a:p>
            <a:r>
              <a:rPr lang="en-GB" b="1" u="none" strike="noStrike" dirty="0">
                <a:solidFill>
                  <a:srgbClr val="0F0F0F"/>
                </a:solidFill>
                <a:latin typeface="Arial"/>
              </a:rPr>
              <a:t>Real Time Patient Tracking</a:t>
            </a:r>
            <a:endParaRPr lang="en-US" dirty="0"/>
          </a:p>
        </p:txBody>
      </p:sp>
      <p:sp>
        <p:nvSpPr>
          <p:cNvPr id="4" name="Slide Number Placeholder 3">
            <a:extLst>
              <a:ext uri="{FF2B5EF4-FFF2-40B4-BE49-F238E27FC236}">
                <a16:creationId xmlns:a16="http://schemas.microsoft.com/office/drawing/2014/main" id="{CB1A0097-3B4C-4327-BA27-B282FE400EF9}"/>
              </a:ext>
            </a:extLst>
          </p:cNvPr>
          <p:cNvSpPr>
            <a:spLocks noGrp="1"/>
          </p:cNvSpPr>
          <p:nvPr>
            <p:ph type="sldNum" sz="quarter" idx="12"/>
          </p:nvPr>
        </p:nvSpPr>
        <p:spPr/>
        <p:txBody>
          <a:bodyPr/>
          <a:lstStyle/>
          <a:p>
            <a:fld id="{DC12C2CB-C475-442B-84C1-CBFDBCB34DB3}" type="slidenum">
              <a:rPr lang="en-GB" smtClean="0"/>
              <a:pPr/>
              <a:t>31</a:t>
            </a:fld>
            <a:endParaRPr lang="en-GB" dirty="0"/>
          </a:p>
        </p:txBody>
      </p:sp>
      <p:sp>
        <p:nvSpPr>
          <p:cNvPr id="9" name="TextBox 1">
            <a:extLst>
              <a:ext uri="{FF2B5EF4-FFF2-40B4-BE49-F238E27FC236}">
                <a16:creationId xmlns:a16="http://schemas.microsoft.com/office/drawing/2014/main" id="{21F7A9F7-D9CE-4741-AF75-6BF68AEDD15F}"/>
              </a:ext>
            </a:extLst>
          </p:cNvPr>
          <p:cNvSpPr txBox="1"/>
          <p:nvPr/>
        </p:nvSpPr>
        <p:spPr>
          <a:xfrm>
            <a:off x="2502836" y="582032"/>
            <a:ext cx="2743200" cy="646331"/>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cs typeface="Arial"/>
              </a:rPr>
              <a:t>GIS portal</a:t>
            </a:r>
          </a:p>
          <a:p>
            <a:pPr algn="ctr"/>
            <a:endParaRPr lang="en-US" dirty="0">
              <a:cs typeface="Arial"/>
            </a:endParaRPr>
          </a:p>
        </p:txBody>
      </p:sp>
      <p:pic>
        <p:nvPicPr>
          <p:cNvPr id="11" name="Picture 11" descr="A screenshot of a map&#10;&#10;Description generated with very high confidence">
            <a:extLst>
              <a:ext uri="{FF2B5EF4-FFF2-40B4-BE49-F238E27FC236}">
                <a16:creationId xmlns:a16="http://schemas.microsoft.com/office/drawing/2014/main" id="{AD2BFD15-BA7E-4010-A9D2-A6267BF3D7DF}"/>
              </a:ext>
            </a:extLst>
          </p:cNvPr>
          <p:cNvPicPr>
            <a:picLocks noChangeAspect="1"/>
          </p:cNvPicPr>
          <p:nvPr/>
        </p:nvPicPr>
        <p:blipFill>
          <a:blip r:embed="rId2"/>
          <a:stretch>
            <a:fillRect/>
          </a:stretch>
        </p:blipFill>
        <p:spPr>
          <a:xfrm>
            <a:off x="508000" y="1123950"/>
            <a:ext cx="7826375" cy="3794206"/>
          </a:xfrm>
          <a:prstGeom prst="rect">
            <a:avLst/>
          </a:prstGeom>
        </p:spPr>
      </p:pic>
      <p:pic>
        <p:nvPicPr>
          <p:cNvPr id="8" name="Picture 9" descr="A close up of a map&#10;&#10;Description generated with high confidence">
            <a:extLst>
              <a:ext uri="{FF2B5EF4-FFF2-40B4-BE49-F238E27FC236}">
                <a16:creationId xmlns:a16="http://schemas.microsoft.com/office/drawing/2014/main" id="{C439CA2B-9343-4B6C-B743-92000EE8ADDB}"/>
              </a:ext>
            </a:extLst>
          </p:cNvPr>
          <p:cNvPicPr>
            <a:picLocks noChangeAspect="1"/>
          </p:cNvPicPr>
          <p:nvPr/>
        </p:nvPicPr>
        <p:blipFill>
          <a:blip r:embed="rId3"/>
          <a:stretch>
            <a:fillRect/>
          </a:stretch>
        </p:blipFill>
        <p:spPr>
          <a:xfrm>
            <a:off x="2339975" y="1419225"/>
            <a:ext cx="4019550" cy="2367899"/>
          </a:xfrm>
          <a:prstGeom prst="rect">
            <a:avLst/>
          </a:prstGeom>
        </p:spPr>
      </p:pic>
    </p:spTree>
    <p:extLst>
      <p:ext uri="{BB962C8B-B14F-4D97-AF65-F5344CB8AC3E}">
        <p14:creationId xmlns:p14="http://schemas.microsoft.com/office/powerpoint/2010/main" val="1309391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B482-1E31-4F9C-B886-FBA92BA8DBCE}"/>
              </a:ext>
            </a:extLst>
          </p:cNvPr>
          <p:cNvSpPr>
            <a:spLocks noGrp="1"/>
          </p:cNvSpPr>
          <p:nvPr>
            <p:ph type="title"/>
          </p:nvPr>
        </p:nvSpPr>
        <p:spPr/>
        <p:txBody>
          <a:bodyPr/>
          <a:lstStyle/>
          <a:p>
            <a:r>
              <a:rPr lang="en-GB" dirty="0"/>
              <a:t>Monitoring – Medicines Optimisation</a:t>
            </a:r>
          </a:p>
        </p:txBody>
      </p:sp>
      <p:sp>
        <p:nvSpPr>
          <p:cNvPr id="3" name="Content Placeholder 2">
            <a:extLst>
              <a:ext uri="{FF2B5EF4-FFF2-40B4-BE49-F238E27FC236}">
                <a16:creationId xmlns:a16="http://schemas.microsoft.com/office/drawing/2014/main" id="{9747DBA8-5699-40AC-A867-095F203FBADC}"/>
              </a:ext>
            </a:extLst>
          </p:cNvPr>
          <p:cNvSpPr>
            <a:spLocks noGrp="1"/>
          </p:cNvSpPr>
          <p:nvPr>
            <p:ph idx="1"/>
          </p:nvPr>
        </p:nvSpPr>
        <p:spPr>
          <a:xfrm>
            <a:off x="720000" y="1080000"/>
            <a:ext cx="7704000" cy="3435966"/>
          </a:xfrm>
        </p:spPr>
        <p:txBody>
          <a:bodyPr vert="horz" lIns="0" tIns="0" rIns="0" bIns="0" rtlCol="0" anchor="t">
            <a:normAutofit lnSpcReduction="10000"/>
          </a:bodyPr>
          <a:lstStyle/>
          <a:p>
            <a:r>
              <a:rPr lang="en-GB" dirty="0"/>
              <a:t>Medicines Optimisation Dashboard</a:t>
            </a:r>
          </a:p>
          <a:p>
            <a:r>
              <a:rPr lang="en-GB" dirty="0"/>
              <a:t>allows local healthcare organisations to highlight variation in local practice and provoke discussion on the appropriateness of local care</a:t>
            </a:r>
            <a:endParaRPr lang="en-GB" dirty="0">
              <a:cs typeface="Arial"/>
            </a:endParaRPr>
          </a:p>
          <a:p>
            <a:r>
              <a:rPr lang="en-GB" dirty="0"/>
              <a:t>not intended as a performance measurement tool</a:t>
            </a:r>
            <a:endParaRPr lang="en-GB" dirty="0">
              <a:cs typeface="Arial"/>
            </a:endParaRPr>
          </a:p>
          <a:p>
            <a:r>
              <a:rPr lang="en-GB" dirty="0"/>
              <a:t>Antimicrobial focus but can be used for any number of medicines</a:t>
            </a:r>
            <a:endParaRPr lang="en-GB" sz="1800" dirty="0"/>
          </a:p>
          <a:p>
            <a:r>
              <a:rPr lang="en-GB" dirty="0"/>
              <a:t>Uses national prescribing measures such as STAR-PUs</a:t>
            </a:r>
            <a:endParaRPr lang="en-GB" dirty="0">
              <a:cs typeface="Arial"/>
            </a:endParaRPr>
          </a:p>
        </p:txBody>
      </p:sp>
      <p:sp>
        <p:nvSpPr>
          <p:cNvPr id="4" name="Slide Number Placeholder 3">
            <a:extLst>
              <a:ext uri="{FF2B5EF4-FFF2-40B4-BE49-F238E27FC236}">
                <a16:creationId xmlns:a16="http://schemas.microsoft.com/office/drawing/2014/main" id="{77431175-DEE3-46D6-9626-FFAA803A8751}"/>
              </a:ext>
            </a:extLst>
          </p:cNvPr>
          <p:cNvSpPr>
            <a:spLocks noGrp="1"/>
          </p:cNvSpPr>
          <p:nvPr>
            <p:ph type="sldNum" sz="quarter" idx="12"/>
          </p:nvPr>
        </p:nvSpPr>
        <p:spPr/>
        <p:txBody>
          <a:bodyPr/>
          <a:lstStyle/>
          <a:p>
            <a:fld id="{DC12C2CB-C475-442B-84C1-CBFDBCB34DB3}" type="slidenum">
              <a:rPr lang="en-GB" smtClean="0"/>
              <a:pPr/>
              <a:t>32</a:t>
            </a:fld>
            <a:endParaRPr lang="en-GB" dirty="0"/>
          </a:p>
        </p:txBody>
      </p:sp>
    </p:spTree>
    <p:extLst>
      <p:ext uri="{BB962C8B-B14F-4D97-AF65-F5344CB8AC3E}">
        <p14:creationId xmlns:p14="http://schemas.microsoft.com/office/powerpoint/2010/main" val="1097049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B482-1E31-4F9C-B886-FBA92BA8DBCE}"/>
              </a:ext>
            </a:extLst>
          </p:cNvPr>
          <p:cNvSpPr>
            <a:spLocks noGrp="1"/>
          </p:cNvSpPr>
          <p:nvPr>
            <p:ph type="title"/>
          </p:nvPr>
        </p:nvSpPr>
        <p:spPr/>
        <p:txBody>
          <a:bodyPr/>
          <a:lstStyle/>
          <a:p>
            <a:r>
              <a:rPr lang="en-GB" dirty="0"/>
              <a:t>Monitoring – Medicines Optimisation</a:t>
            </a:r>
          </a:p>
        </p:txBody>
      </p:sp>
      <p:sp>
        <p:nvSpPr>
          <p:cNvPr id="4" name="Slide Number Placeholder 3">
            <a:extLst>
              <a:ext uri="{FF2B5EF4-FFF2-40B4-BE49-F238E27FC236}">
                <a16:creationId xmlns:a16="http://schemas.microsoft.com/office/drawing/2014/main" id="{77431175-DEE3-46D6-9626-FFAA803A8751}"/>
              </a:ext>
            </a:extLst>
          </p:cNvPr>
          <p:cNvSpPr>
            <a:spLocks noGrp="1"/>
          </p:cNvSpPr>
          <p:nvPr>
            <p:ph type="sldNum" sz="quarter" idx="12"/>
          </p:nvPr>
        </p:nvSpPr>
        <p:spPr/>
        <p:txBody>
          <a:bodyPr/>
          <a:lstStyle/>
          <a:p>
            <a:fld id="{DC12C2CB-C475-442B-84C1-CBFDBCB34DB3}" type="slidenum">
              <a:rPr lang="en-GB" smtClean="0"/>
              <a:pPr/>
              <a:t>33</a:t>
            </a:fld>
            <a:endParaRPr lang="en-GB" dirty="0"/>
          </a:p>
        </p:txBody>
      </p:sp>
      <p:sp>
        <p:nvSpPr>
          <p:cNvPr id="6" name="TextBox 5">
            <a:extLst>
              <a:ext uri="{FF2B5EF4-FFF2-40B4-BE49-F238E27FC236}">
                <a16:creationId xmlns:a16="http://schemas.microsoft.com/office/drawing/2014/main" id="{7B5F361B-1EC7-4393-A875-FB43C954544F}"/>
              </a:ext>
            </a:extLst>
          </p:cNvPr>
          <p:cNvSpPr txBox="1"/>
          <p:nvPr/>
        </p:nvSpPr>
        <p:spPr>
          <a:xfrm>
            <a:off x="1475656" y="4622029"/>
            <a:ext cx="6408712" cy="338554"/>
          </a:xfrm>
          <a:prstGeom prst="rect">
            <a:avLst/>
          </a:prstGeom>
          <a:noFill/>
        </p:spPr>
        <p:txBody>
          <a:bodyPr wrap="square" rtlCol="0">
            <a:spAutoFit/>
          </a:bodyPr>
          <a:lstStyle/>
          <a:p>
            <a:r>
              <a:rPr lang="en-GB" sz="800" dirty="0">
                <a:hlinkClick r:id="rId2"/>
              </a:rPr>
              <a:t>https://app.powerbi.com/view?r=eyJrIjoiNjZjMjNhMzctOWFiNi00ZDYwLWIxYTktMTFkMTM2NWQzZjg0IiwidCI6IjUwZjYwNzFmLWJiZmUtNDAxYS04ODAzLTY3Mzc0OGU2MjllMiIsImMiOjh9</a:t>
            </a:r>
            <a:r>
              <a:rPr lang="en-GB" sz="800" dirty="0"/>
              <a:t> </a:t>
            </a:r>
          </a:p>
        </p:txBody>
      </p:sp>
      <p:pic>
        <p:nvPicPr>
          <p:cNvPr id="8" name="Picture 7">
            <a:hlinkClick r:id="rId2"/>
            <a:extLst>
              <a:ext uri="{FF2B5EF4-FFF2-40B4-BE49-F238E27FC236}">
                <a16:creationId xmlns:a16="http://schemas.microsoft.com/office/drawing/2014/main" id="{9AF14D89-550C-4A48-B9B6-B9016401750E}"/>
              </a:ext>
            </a:extLst>
          </p:cNvPr>
          <p:cNvPicPr>
            <a:picLocks noChangeAspect="1"/>
          </p:cNvPicPr>
          <p:nvPr/>
        </p:nvPicPr>
        <p:blipFill rotWithShape="1">
          <a:blip r:embed="rId3"/>
          <a:srcRect l="4268" t="9400" r="6133" b="15001"/>
          <a:stretch/>
        </p:blipFill>
        <p:spPr>
          <a:xfrm>
            <a:off x="1367644" y="1017128"/>
            <a:ext cx="6408712" cy="3604901"/>
          </a:xfrm>
          <a:prstGeom prst="rect">
            <a:avLst/>
          </a:prstGeom>
        </p:spPr>
      </p:pic>
    </p:spTree>
    <p:extLst>
      <p:ext uri="{BB962C8B-B14F-4D97-AF65-F5344CB8AC3E}">
        <p14:creationId xmlns:p14="http://schemas.microsoft.com/office/powerpoint/2010/main" val="3134301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D2B0-3101-4F62-92D0-7D761B791C2F}"/>
              </a:ext>
            </a:extLst>
          </p:cNvPr>
          <p:cNvSpPr>
            <a:spLocks noGrp="1"/>
          </p:cNvSpPr>
          <p:nvPr>
            <p:ph type="title"/>
          </p:nvPr>
        </p:nvSpPr>
        <p:spPr/>
        <p:txBody>
          <a:bodyPr/>
          <a:lstStyle/>
          <a:p>
            <a:r>
              <a:rPr lang="en-GB" dirty="0"/>
              <a:t>Monitoring – Medicines Optimisation</a:t>
            </a:r>
          </a:p>
        </p:txBody>
      </p:sp>
      <p:sp>
        <p:nvSpPr>
          <p:cNvPr id="3" name="Content Placeholder 2">
            <a:extLst>
              <a:ext uri="{FF2B5EF4-FFF2-40B4-BE49-F238E27FC236}">
                <a16:creationId xmlns:a16="http://schemas.microsoft.com/office/drawing/2014/main" id="{6C2A3287-4781-41E4-96DB-247A43240259}"/>
              </a:ext>
            </a:extLst>
          </p:cNvPr>
          <p:cNvSpPr>
            <a:spLocks noGrp="1"/>
          </p:cNvSpPr>
          <p:nvPr>
            <p:ph idx="1"/>
          </p:nvPr>
        </p:nvSpPr>
        <p:spPr/>
        <p:txBody>
          <a:bodyPr>
            <a:normAutofit fontScale="92500"/>
          </a:bodyPr>
          <a:lstStyle/>
          <a:p>
            <a:endParaRPr lang="en-GB" dirty="0"/>
          </a:p>
          <a:p>
            <a:r>
              <a:rPr lang="en-GB" dirty="0"/>
              <a:t>US potential data sources:</a:t>
            </a:r>
          </a:p>
          <a:p>
            <a:pPr lvl="1"/>
            <a:r>
              <a:rPr lang="en-GB" dirty="0"/>
              <a:t>Medicare Part D Prescribing Data</a:t>
            </a:r>
          </a:p>
          <a:p>
            <a:pPr lvl="2"/>
            <a:r>
              <a:rPr lang="en-GB" dirty="0"/>
              <a:t>Medicare Provider Utilization and Payment Data</a:t>
            </a:r>
          </a:p>
          <a:p>
            <a:pPr lvl="1"/>
            <a:r>
              <a:rPr lang="en-GB" dirty="0"/>
              <a:t>Medicare State Utilization Data</a:t>
            </a:r>
          </a:p>
          <a:p>
            <a:pPr lvl="1"/>
            <a:endParaRPr lang="en-GB" dirty="0"/>
          </a:p>
          <a:p>
            <a:r>
              <a:rPr lang="en-GB" dirty="0"/>
              <a:t>Could be expanded to counties and other levels of granularity</a:t>
            </a:r>
          </a:p>
          <a:p>
            <a:r>
              <a:rPr lang="en-GB" dirty="0"/>
              <a:t>Many other features possible, demonstrated in UK version</a:t>
            </a:r>
          </a:p>
        </p:txBody>
      </p:sp>
      <p:sp>
        <p:nvSpPr>
          <p:cNvPr id="4" name="Slide Number Placeholder 3">
            <a:extLst>
              <a:ext uri="{FF2B5EF4-FFF2-40B4-BE49-F238E27FC236}">
                <a16:creationId xmlns:a16="http://schemas.microsoft.com/office/drawing/2014/main" id="{F9590FA8-954E-4ACB-9C1F-E49BAABCF9BB}"/>
              </a:ext>
            </a:extLst>
          </p:cNvPr>
          <p:cNvSpPr>
            <a:spLocks noGrp="1"/>
          </p:cNvSpPr>
          <p:nvPr>
            <p:ph type="sldNum" sz="quarter" idx="12"/>
          </p:nvPr>
        </p:nvSpPr>
        <p:spPr/>
        <p:txBody>
          <a:bodyPr/>
          <a:lstStyle/>
          <a:p>
            <a:fld id="{DC12C2CB-C475-442B-84C1-CBFDBCB34DB3}" type="slidenum">
              <a:rPr lang="en-GB" smtClean="0"/>
              <a:pPr/>
              <a:t>34</a:t>
            </a:fld>
            <a:endParaRPr lang="en-GB" dirty="0"/>
          </a:p>
        </p:txBody>
      </p:sp>
    </p:spTree>
    <p:extLst>
      <p:ext uri="{BB962C8B-B14F-4D97-AF65-F5344CB8AC3E}">
        <p14:creationId xmlns:p14="http://schemas.microsoft.com/office/powerpoint/2010/main" val="1754176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B482-1E31-4F9C-B886-FBA92BA8DBCE}"/>
              </a:ext>
            </a:extLst>
          </p:cNvPr>
          <p:cNvSpPr>
            <a:spLocks noGrp="1"/>
          </p:cNvSpPr>
          <p:nvPr>
            <p:ph type="title"/>
          </p:nvPr>
        </p:nvSpPr>
        <p:spPr/>
        <p:txBody>
          <a:bodyPr/>
          <a:lstStyle/>
          <a:p>
            <a:r>
              <a:rPr lang="en-GB" dirty="0"/>
              <a:t>Monitoring – Medicines Optimisation</a:t>
            </a:r>
          </a:p>
        </p:txBody>
      </p:sp>
      <p:sp>
        <p:nvSpPr>
          <p:cNvPr id="3" name="Content Placeholder 2">
            <a:extLst>
              <a:ext uri="{FF2B5EF4-FFF2-40B4-BE49-F238E27FC236}">
                <a16:creationId xmlns:a16="http://schemas.microsoft.com/office/drawing/2014/main" id="{9747DBA8-5699-40AC-A867-095F203FBADC}"/>
              </a:ext>
            </a:extLst>
          </p:cNvPr>
          <p:cNvSpPr>
            <a:spLocks noGrp="1"/>
          </p:cNvSpPr>
          <p:nvPr>
            <p:ph idx="1"/>
          </p:nvPr>
        </p:nvSpPr>
        <p:spPr>
          <a:xfrm>
            <a:off x="729792" y="3962919"/>
            <a:ext cx="7704000" cy="720080"/>
          </a:xfrm>
        </p:spPr>
        <p:txBody>
          <a:bodyPr>
            <a:normAutofit/>
          </a:bodyPr>
          <a:lstStyle/>
          <a:p>
            <a:r>
              <a:rPr lang="en-GB" dirty="0"/>
              <a:t>built using InstantAtlas</a:t>
            </a:r>
            <a:r>
              <a:rPr lang="en-GB" sz="1600" dirty="0"/>
              <a:t> </a:t>
            </a:r>
            <a:r>
              <a:rPr lang="en-GB" sz="1600" dirty="0">
                <a:hlinkClick r:id="rId2"/>
              </a:rPr>
              <a:t>https://apps.nhsbsa.nhs.uk/MOD/AtlasCCGMedsOp/atlas.html</a:t>
            </a:r>
            <a:r>
              <a:rPr lang="en-GB" sz="1600" dirty="0"/>
              <a:t> </a:t>
            </a:r>
          </a:p>
        </p:txBody>
      </p:sp>
      <p:sp>
        <p:nvSpPr>
          <p:cNvPr id="4" name="Slide Number Placeholder 3">
            <a:extLst>
              <a:ext uri="{FF2B5EF4-FFF2-40B4-BE49-F238E27FC236}">
                <a16:creationId xmlns:a16="http://schemas.microsoft.com/office/drawing/2014/main" id="{77431175-DEE3-46D6-9626-FFAA803A8751}"/>
              </a:ext>
            </a:extLst>
          </p:cNvPr>
          <p:cNvSpPr>
            <a:spLocks noGrp="1"/>
          </p:cNvSpPr>
          <p:nvPr>
            <p:ph type="sldNum" sz="quarter" idx="12"/>
          </p:nvPr>
        </p:nvSpPr>
        <p:spPr/>
        <p:txBody>
          <a:bodyPr/>
          <a:lstStyle/>
          <a:p>
            <a:fld id="{DC12C2CB-C475-442B-84C1-CBFDBCB34DB3}" type="slidenum">
              <a:rPr lang="en-GB" smtClean="0"/>
              <a:pPr/>
              <a:t>35</a:t>
            </a:fld>
            <a:endParaRPr lang="en-GB" dirty="0"/>
          </a:p>
        </p:txBody>
      </p:sp>
      <p:pic>
        <p:nvPicPr>
          <p:cNvPr id="1027" name="Picture 1" descr="image002">
            <a:hlinkClick r:id="rId2"/>
            <a:extLst>
              <a:ext uri="{FF2B5EF4-FFF2-40B4-BE49-F238E27FC236}">
                <a16:creationId xmlns:a16="http://schemas.microsoft.com/office/drawing/2014/main" id="{C68B2FC4-2971-482B-9609-C184CA222C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1058669"/>
            <a:ext cx="4683697" cy="273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944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B482-1E31-4F9C-B886-FBA92BA8DBCE}"/>
              </a:ext>
            </a:extLst>
          </p:cNvPr>
          <p:cNvSpPr>
            <a:spLocks noGrp="1"/>
          </p:cNvSpPr>
          <p:nvPr>
            <p:ph type="title"/>
          </p:nvPr>
        </p:nvSpPr>
        <p:spPr/>
        <p:txBody>
          <a:bodyPr/>
          <a:lstStyle/>
          <a:p>
            <a:r>
              <a:rPr lang="en-GB" dirty="0"/>
              <a:t>Medication Safety Project</a:t>
            </a:r>
            <a:r>
              <a:rPr lang="en-GB" dirty="0">
                <a:cs typeface="Arial"/>
              </a:rPr>
              <a:t> example</a:t>
            </a:r>
            <a:endParaRPr lang="en-GB" dirty="0"/>
          </a:p>
        </p:txBody>
      </p:sp>
      <p:sp>
        <p:nvSpPr>
          <p:cNvPr id="4" name="Slide Number Placeholder 3">
            <a:extLst>
              <a:ext uri="{FF2B5EF4-FFF2-40B4-BE49-F238E27FC236}">
                <a16:creationId xmlns:a16="http://schemas.microsoft.com/office/drawing/2014/main" id="{77431175-DEE3-46D6-9626-FFAA803A8751}"/>
              </a:ext>
            </a:extLst>
          </p:cNvPr>
          <p:cNvSpPr>
            <a:spLocks noGrp="1"/>
          </p:cNvSpPr>
          <p:nvPr>
            <p:ph type="sldNum" sz="quarter" idx="12"/>
          </p:nvPr>
        </p:nvSpPr>
        <p:spPr/>
        <p:txBody>
          <a:bodyPr/>
          <a:lstStyle/>
          <a:p>
            <a:fld id="{DC12C2CB-C475-442B-84C1-CBFDBCB34DB3}" type="slidenum">
              <a:rPr lang="en-GB" smtClean="0"/>
              <a:pPr/>
              <a:t>36</a:t>
            </a:fld>
            <a:endParaRPr lang="en-GB" dirty="0"/>
          </a:p>
        </p:txBody>
      </p:sp>
      <p:sp>
        <p:nvSpPr>
          <p:cNvPr id="5" name="Rectangle: Rounded Corners 4">
            <a:extLst>
              <a:ext uri="{FF2B5EF4-FFF2-40B4-BE49-F238E27FC236}">
                <a16:creationId xmlns:a16="http://schemas.microsoft.com/office/drawing/2014/main" id="{DFF2ADE0-7659-44A6-8736-02E8436FB3D1}"/>
              </a:ext>
            </a:extLst>
          </p:cNvPr>
          <p:cNvSpPr/>
          <p:nvPr/>
        </p:nvSpPr>
        <p:spPr>
          <a:xfrm>
            <a:off x="1259632" y="1203598"/>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863E3B0B-BFB7-48CE-9531-551296DA0DB9}"/>
              </a:ext>
            </a:extLst>
          </p:cNvPr>
          <p:cNvSpPr/>
          <p:nvPr/>
        </p:nvSpPr>
        <p:spPr>
          <a:xfrm>
            <a:off x="6156178" y="1203598"/>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ADC00A33-AF1E-447E-9099-10264B21D424}"/>
              </a:ext>
            </a:extLst>
          </p:cNvPr>
          <p:cNvSpPr/>
          <p:nvPr/>
        </p:nvSpPr>
        <p:spPr>
          <a:xfrm>
            <a:off x="1908560" y="2461706"/>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C1185D6F-27D9-458C-971D-F8E10E79306A}"/>
              </a:ext>
            </a:extLst>
          </p:cNvPr>
          <p:cNvSpPr/>
          <p:nvPr/>
        </p:nvSpPr>
        <p:spPr>
          <a:xfrm>
            <a:off x="5508104" y="2461706"/>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B996A273-5E1F-4B94-9052-CFE7843D0E4C}"/>
              </a:ext>
            </a:extLst>
          </p:cNvPr>
          <p:cNvSpPr/>
          <p:nvPr/>
        </p:nvSpPr>
        <p:spPr>
          <a:xfrm>
            <a:off x="1331640" y="3756153"/>
            <a:ext cx="6480720"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300A046D-EC19-405B-82C2-C36180A26B52}"/>
              </a:ext>
            </a:extLst>
          </p:cNvPr>
          <p:cNvSpPr txBox="1"/>
          <p:nvPr/>
        </p:nvSpPr>
        <p:spPr>
          <a:xfrm>
            <a:off x="1259630" y="1275606"/>
            <a:ext cx="1728192" cy="707886"/>
          </a:xfrm>
          <a:prstGeom prst="rect">
            <a:avLst/>
          </a:prstGeom>
          <a:noFill/>
        </p:spPr>
        <p:txBody>
          <a:bodyPr wrap="square" rtlCol="0">
            <a:spAutoFit/>
          </a:bodyPr>
          <a:lstStyle/>
          <a:p>
            <a:pPr algn="ctr"/>
            <a:r>
              <a:rPr lang="en-GB" b="1" dirty="0">
                <a:solidFill>
                  <a:schemeClr val="bg1"/>
                </a:solidFill>
              </a:rPr>
              <a:t>Hospital Data</a:t>
            </a:r>
          </a:p>
          <a:p>
            <a:pPr algn="ctr"/>
            <a:endParaRPr lang="en-GB" sz="900" dirty="0">
              <a:solidFill>
                <a:schemeClr val="bg1"/>
              </a:solidFill>
            </a:endParaRPr>
          </a:p>
          <a:p>
            <a:pPr algn="ctr"/>
            <a:r>
              <a:rPr lang="en-GB" sz="1200" dirty="0">
                <a:solidFill>
                  <a:schemeClr val="bg1"/>
                </a:solidFill>
              </a:rPr>
              <a:t>(Patient identifiable)</a:t>
            </a:r>
          </a:p>
        </p:txBody>
      </p:sp>
      <p:sp>
        <p:nvSpPr>
          <p:cNvPr id="11" name="TextBox 10">
            <a:extLst>
              <a:ext uri="{FF2B5EF4-FFF2-40B4-BE49-F238E27FC236}">
                <a16:creationId xmlns:a16="http://schemas.microsoft.com/office/drawing/2014/main" id="{AD6EC009-14FA-47C6-A9B5-047B156A497A}"/>
              </a:ext>
            </a:extLst>
          </p:cNvPr>
          <p:cNvSpPr txBox="1"/>
          <p:nvPr/>
        </p:nvSpPr>
        <p:spPr>
          <a:xfrm>
            <a:off x="6129180" y="1328016"/>
            <a:ext cx="1728192" cy="630942"/>
          </a:xfrm>
          <a:prstGeom prst="rect">
            <a:avLst/>
          </a:prstGeom>
          <a:noFill/>
        </p:spPr>
        <p:txBody>
          <a:bodyPr wrap="square" rtlCol="0">
            <a:spAutoFit/>
          </a:bodyPr>
          <a:lstStyle/>
          <a:p>
            <a:pPr algn="ctr"/>
            <a:r>
              <a:rPr lang="en-GB" sz="1400" b="1" dirty="0">
                <a:solidFill>
                  <a:schemeClr val="bg1"/>
                </a:solidFill>
              </a:rPr>
              <a:t>Prescription Data</a:t>
            </a:r>
          </a:p>
          <a:p>
            <a:pPr algn="ctr"/>
            <a:endParaRPr lang="en-GB" sz="900" dirty="0">
              <a:solidFill>
                <a:schemeClr val="bg1"/>
              </a:solidFill>
            </a:endParaRPr>
          </a:p>
          <a:p>
            <a:pPr algn="ctr"/>
            <a:r>
              <a:rPr lang="en-GB" sz="1200" dirty="0">
                <a:solidFill>
                  <a:schemeClr val="bg1"/>
                </a:solidFill>
              </a:rPr>
              <a:t>(Patient identifiable)</a:t>
            </a:r>
          </a:p>
        </p:txBody>
      </p:sp>
      <p:sp>
        <p:nvSpPr>
          <p:cNvPr id="12" name="TextBox 11">
            <a:extLst>
              <a:ext uri="{FF2B5EF4-FFF2-40B4-BE49-F238E27FC236}">
                <a16:creationId xmlns:a16="http://schemas.microsoft.com/office/drawing/2014/main" id="{12B37FA0-DC77-48CF-97E5-F8CBBB839FC1}"/>
              </a:ext>
            </a:extLst>
          </p:cNvPr>
          <p:cNvSpPr txBox="1"/>
          <p:nvPr/>
        </p:nvSpPr>
        <p:spPr>
          <a:xfrm>
            <a:off x="1898788" y="2748263"/>
            <a:ext cx="1728192" cy="446276"/>
          </a:xfrm>
          <a:prstGeom prst="rect">
            <a:avLst/>
          </a:prstGeom>
          <a:noFill/>
        </p:spPr>
        <p:txBody>
          <a:bodyPr wrap="square" rtlCol="0">
            <a:spAutoFit/>
          </a:bodyPr>
          <a:lstStyle/>
          <a:p>
            <a:pPr algn="ctr"/>
            <a:r>
              <a:rPr lang="en-GB" sz="1400" b="1" dirty="0">
                <a:solidFill>
                  <a:schemeClr val="bg1"/>
                </a:solidFill>
              </a:rPr>
              <a:t>Bridging File</a:t>
            </a:r>
          </a:p>
          <a:p>
            <a:pPr algn="ctr"/>
            <a:endParaRPr lang="en-GB" sz="900" dirty="0">
              <a:solidFill>
                <a:schemeClr val="bg1"/>
              </a:solidFill>
            </a:endParaRPr>
          </a:p>
        </p:txBody>
      </p:sp>
      <p:sp>
        <p:nvSpPr>
          <p:cNvPr id="13" name="TextBox 12">
            <a:extLst>
              <a:ext uri="{FF2B5EF4-FFF2-40B4-BE49-F238E27FC236}">
                <a16:creationId xmlns:a16="http://schemas.microsoft.com/office/drawing/2014/main" id="{1CDA3944-DBC9-42B3-9D42-692E9CE9CFBC}"/>
              </a:ext>
            </a:extLst>
          </p:cNvPr>
          <p:cNvSpPr txBox="1"/>
          <p:nvPr/>
        </p:nvSpPr>
        <p:spPr>
          <a:xfrm>
            <a:off x="5507248" y="2748263"/>
            <a:ext cx="1728192" cy="446276"/>
          </a:xfrm>
          <a:prstGeom prst="rect">
            <a:avLst/>
          </a:prstGeom>
          <a:noFill/>
        </p:spPr>
        <p:txBody>
          <a:bodyPr wrap="square" rtlCol="0">
            <a:spAutoFit/>
          </a:bodyPr>
          <a:lstStyle/>
          <a:p>
            <a:pPr algn="ctr"/>
            <a:r>
              <a:rPr lang="en-GB" sz="1400" b="1" dirty="0">
                <a:solidFill>
                  <a:schemeClr val="bg1"/>
                </a:solidFill>
              </a:rPr>
              <a:t>Bridging File</a:t>
            </a:r>
          </a:p>
          <a:p>
            <a:pPr algn="ctr"/>
            <a:endParaRPr lang="en-GB" sz="900" dirty="0">
              <a:solidFill>
                <a:schemeClr val="bg1"/>
              </a:solidFill>
            </a:endParaRPr>
          </a:p>
        </p:txBody>
      </p:sp>
      <p:sp>
        <p:nvSpPr>
          <p:cNvPr id="14" name="TextBox 13">
            <a:extLst>
              <a:ext uri="{FF2B5EF4-FFF2-40B4-BE49-F238E27FC236}">
                <a16:creationId xmlns:a16="http://schemas.microsoft.com/office/drawing/2014/main" id="{06159DF2-9258-4940-AA14-EE3DC47CF7AA}"/>
              </a:ext>
            </a:extLst>
          </p:cNvPr>
          <p:cNvSpPr txBox="1"/>
          <p:nvPr/>
        </p:nvSpPr>
        <p:spPr>
          <a:xfrm>
            <a:off x="899592" y="3866075"/>
            <a:ext cx="7416824" cy="692497"/>
          </a:xfrm>
          <a:prstGeom prst="rect">
            <a:avLst/>
          </a:prstGeom>
          <a:noFill/>
        </p:spPr>
        <p:txBody>
          <a:bodyPr wrap="square" rtlCol="0">
            <a:spAutoFit/>
          </a:bodyPr>
          <a:lstStyle/>
          <a:p>
            <a:pPr algn="ctr"/>
            <a:r>
              <a:rPr lang="en-GB" b="1" dirty="0">
                <a:solidFill>
                  <a:schemeClr val="bg1"/>
                </a:solidFill>
              </a:rPr>
              <a:t>Linked dataset</a:t>
            </a:r>
          </a:p>
          <a:p>
            <a:pPr algn="ctr"/>
            <a:endParaRPr lang="en-GB" sz="900" dirty="0">
              <a:solidFill>
                <a:schemeClr val="bg1"/>
              </a:solidFill>
            </a:endParaRPr>
          </a:p>
          <a:p>
            <a:pPr algn="ctr"/>
            <a:r>
              <a:rPr lang="en-GB" sz="1200" dirty="0">
                <a:solidFill>
                  <a:schemeClr val="bg1"/>
                </a:solidFill>
              </a:rPr>
              <a:t>(Not patient identifiable)</a:t>
            </a:r>
          </a:p>
        </p:txBody>
      </p:sp>
      <p:cxnSp>
        <p:nvCxnSpPr>
          <p:cNvPr id="23" name="Straight Arrow Connector 22">
            <a:extLst>
              <a:ext uri="{FF2B5EF4-FFF2-40B4-BE49-F238E27FC236}">
                <a16:creationId xmlns:a16="http://schemas.microsoft.com/office/drawing/2014/main" id="{CBBEF3E0-5D2D-4100-AE9D-9BAE9C7DDB07}"/>
              </a:ext>
            </a:extLst>
          </p:cNvPr>
          <p:cNvCxnSpPr/>
          <p:nvPr/>
        </p:nvCxnSpPr>
        <p:spPr>
          <a:xfrm>
            <a:off x="1547664" y="2139702"/>
            <a:ext cx="0" cy="1584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FC0D90D9-9B65-4C81-B3F9-4381E43D4BA0}"/>
              </a:ext>
            </a:extLst>
          </p:cNvPr>
          <p:cNvCxnSpPr/>
          <p:nvPr/>
        </p:nvCxnSpPr>
        <p:spPr>
          <a:xfrm>
            <a:off x="7596336" y="2139702"/>
            <a:ext cx="0" cy="1584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18FC6311-A23E-4F12-AEDD-296C7A12976D}"/>
              </a:ext>
            </a:extLst>
          </p:cNvPr>
          <p:cNvCxnSpPr>
            <a:cxnSpLocks/>
          </p:cNvCxnSpPr>
          <p:nvPr/>
        </p:nvCxnSpPr>
        <p:spPr>
          <a:xfrm>
            <a:off x="6660232" y="2139702"/>
            <a:ext cx="0" cy="322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75F8564F-A64E-44AF-8C65-BDA666E72D2D}"/>
              </a:ext>
            </a:extLst>
          </p:cNvPr>
          <p:cNvCxnSpPr>
            <a:cxnSpLocks/>
          </p:cNvCxnSpPr>
          <p:nvPr/>
        </p:nvCxnSpPr>
        <p:spPr>
          <a:xfrm>
            <a:off x="2555776" y="2139702"/>
            <a:ext cx="0" cy="322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059AC79-D4D6-4845-A067-2A45F0A5BABB}"/>
              </a:ext>
            </a:extLst>
          </p:cNvPr>
          <p:cNvCxnSpPr>
            <a:cxnSpLocks/>
          </p:cNvCxnSpPr>
          <p:nvPr/>
        </p:nvCxnSpPr>
        <p:spPr>
          <a:xfrm flipH="1">
            <a:off x="3636752" y="2931790"/>
            <a:ext cx="13681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07742F92-6963-4EBF-BAC5-88771B0AEF64}"/>
              </a:ext>
            </a:extLst>
          </p:cNvPr>
          <p:cNvCxnSpPr>
            <a:cxnSpLocks/>
          </p:cNvCxnSpPr>
          <p:nvPr/>
        </p:nvCxnSpPr>
        <p:spPr>
          <a:xfrm>
            <a:off x="5004904" y="2931790"/>
            <a:ext cx="5023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2510286C-B7C5-4E9E-ABE4-D10E27913203}"/>
              </a:ext>
            </a:extLst>
          </p:cNvPr>
          <p:cNvCxnSpPr/>
          <p:nvPr/>
        </p:nvCxnSpPr>
        <p:spPr>
          <a:xfrm>
            <a:off x="1547664" y="2931790"/>
            <a:ext cx="351124"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67ED1CCE-6CD6-4A3B-880E-B585A30327D0}"/>
              </a:ext>
            </a:extLst>
          </p:cNvPr>
          <p:cNvCxnSpPr/>
          <p:nvPr/>
        </p:nvCxnSpPr>
        <p:spPr>
          <a:xfrm>
            <a:off x="7235440" y="2919489"/>
            <a:ext cx="35112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0442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5970-D06C-4125-BC68-5804FC39D90C}"/>
              </a:ext>
            </a:extLst>
          </p:cNvPr>
          <p:cNvSpPr>
            <a:spLocks noGrp="1"/>
          </p:cNvSpPr>
          <p:nvPr>
            <p:ph type="title"/>
          </p:nvPr>
        </p:nvSpPr>
        <p:spPr/>
        <p:txBody>
          <a:bodyPr/>
          <a:lstStyle/>
          <a:p>
            <a:r>
              <a:rPr lang="en-US" dirty="0">
                <a:cs typeface="Arial"/>
              </a:rPr>
              <a:t>Cityhealth style map to promote AR work</a:t>
            </a:r>
            <a:endParaRPr lang="en-US" dirty="0"/>
          </a:p>
        </p:txBody>
      </p:sp>
      <p:pic>
        <p:nvPicPr>
          <p:cNvPr id="5" name="Picture 5" descr="A screenshot of a cell phone&#10;&#10;Description generated with very high confidence">
            <a:extLst>
              <a:ext uri="{FF2B5EF4-FFF2-40B4-BE49-F238E27FC236}">
                <a16:creationId xmlns:a16="http://schemas.microsoft.com/office/drawing/2014/main" id="{A018B842-2476-4107-BDD7-2364F4729A56}"/>
              </a:ext>
            </a:extLst>
          </p:cNvPr>
          <p:cNvPicPr>
            <a:picLocks noGrp="1" noChangeAspect="1"/>
          </p:cNvPicPr>
          <p:nvPr>
            <p:ph idx="1"/>
          </p:nvPr>
        </p:nvPicPr>
        <p:blipFill>
          <a:blip r:embed="rId3"/>
          <a:stretch>
            <a:fillRect/>
          </a:stretch>
        </p:blipFill>
        <p:spPr>
          <a:xfrm>
            <a:off x="95250" y="1009650"/>
            <a:ext cx="4536992" cy="2887465"/>
          </a:xfrm>
          <a:prstGeom prst="rect">
            <a:avLst/>
          </a:prstGeom>
        </p:spPr>
      </p:pic>
      <p:sp>
        <p:nvSpPr>
          <p:cNvPr id="4" name="Slide Number Placeholder 3">
            <a:extLst>
              <a:ext uri="{FF2B5EF4-FFF2-40B4-BE49-F238E27FC236}">
                <a16:creationId xmlns:a16="http://schemas.microsoft.com/office/drawing/2014/main" id="{80DECE35-B7DD-4C9C-AA80-DC5451E1C2BE}"/>
              </a:ext>
            </a:extLst>
          </p:cNvPr>
          <p:cNvSpPr>
            <a:spLocks noGrp="1"/>
          </p:cNvSpPr>
          <p:nvPr>
            <p:ph type="sldNum" sz="quarter" idx="12"/>
          </p:nvPr>
        </p:nvSpPr>
        <p:spPr/>
        <p:txBody>
          <a:bodyPr/>
          <a:lstStyle/>
          <a:p>
            <a:fld id="{DC12C2CB-C475-442B-84C1-CBFDBCB34DB3}" type="slidenum">
              <a:rPr lang="en-GB" smtClean="0"/>
              <a:pPr/>
              <a:t>37</a:t>
            </a:fld>
            <a:endParaRPr lang="en-GB" dirty="0"/>
          </a:p>
        </p:txBody>
      </p:sp>
      <p:pic>
        <p:nvPicPr>
          <p:cNvPr id="7" name="Picture 7" descr="A screenshot of a cell phone&#10;&#10;Description generated with very high confidence">
            <a:extLst>
              <a:ext uri="{FF2B5EF4-FFF2-40B4-BE49-F238E27FC236}">
                <a16:creationId xmlns:a16="http://schemas.microsoft.com/office/drawing/2014/main" id="{9C17BA0B-914B-4D75-AD9C-3B5917A85A07}"/>
              </a:ext>
            </a:extLst>
          </p:cNvPr>
          <p:cNvPicPr>
            <a:picLocks noChangeAspect="1"/>
          </p:cNvPicPr>
          <p:nvPr/>
        </p:nvPicPr>
        <p:blipFill>
          <a:blip r:embed="rId4"/>
          <a:stretch>
            <a:fillRect/>
          </a:stretch>
        </p:blipFill>
        <p:spPr>
          <a:xfrm>
            <a:off x="995632" y="3944934"/>
            <a:ext cx="2742885" cy="1143000"/>
          </a:xfrm>
          <a:prstGeom prst="rect">
            <a:avLst/>
          </a:prstGeom>
        </p:spPr>
      </p:pic>
      <p:sp>
        <p:nvSpPr>
          <p:cNvPr id="9" name="TextBox 8">
            <a:extLst>
              <a:ext uri="{FF2B5EF4-FFF2-40B4-BE49-F238E27FC236}">
                <a16:creationId xmlns:a16="http://schemas.microsoft.com/office/drawing/2014/main" id="{FC41F8DB-2C04-4F49-B44D-5D1FC812DAED}"/>
              </a:ext>
            </a:extLst>
          </p:cNvPr>
          <p:cNvSpPr txBox="1"/>
          <p:nvPr/>
        </p:nvSpPr>
        <p:spPr>
          <a:xfrm>
            <a:off x="4705244" y="1009650"/>
            <a:ext cx="4268894" cy="34163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Cityhealth was created by the de Beaumont Foundation and ranks cities based on different variables which have evoked policy change</a:t>
            </a:r>
            <a:r>
              <a:rPr lang="en-US" dirty="0">
                <a:cs typeface="Arial"/>
              </a:rPr>
              <a:t>.</a:t>
            </a:r>
            <a:endParaRPr lang="en-US" dirty="0"/>
          </a:p>
          <a:p>
            <a:endParaRPr lang="en-US" dirty="0"/>
          </a:p>
          <a:p>
            <a:r>
              <a:rPr lang="en-US" dirty="0"/>
              <a:t>Medal system based on variables to rank key cities or states on their effort to prevent resistance</a:t>
            </a:r>
            <a:r>
              <a:rPr lang="en-US" dirty="0">
                <a:cs typeface="Arial"/>
              </a:rPr>
              <a:t>.</a:t>
            </a:r>
            <a:endParaRPr lang="en-US" dirty="0"/>
          </a:p>
          <a:p>
            <a:endParaRPr lang="en-US" dirty="0"/>
          </a:p>
          <a:p>
            <a:r>
              <a:rPr lang="en-US" dirty="0"/>
              <a:t>Use data from CDC MapView webpage and public health information</a:t>
            </a:r>
            <a:r>
              <a:rPr lang="en-US" dirty="0">
                <a:cs typeface="Arial"/>
              </a:rPr>
              <a:t>.</a:t>
            </a:r>
            <a:endParaRPr lang="en-US" dirty="0"/>
          </a:p>
          <a:p>
            <a:endParaRPr lang="en-US" dirty="0">
              <a:cs typeface="Arial"/>
            </a:endParaRPr>
          </a:p>
        </p:txBody>
      </p:sp>
    </p:spTree>
    <p:extLst>
      <p:ext uri="{BB962C8B-B14F-4D97-AF65-F5344CB8AC3E}">
        <p14:creationId xmlns:p14="http://schemas.microsoft.com/office/powerpoint/2010/main" val="2916079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AAE7-7641-4896-95F9-FC7173565667}"/>
              </a:ext>
            </a:extLst>
          </p:cNvPr>
          <p:cNvSpPr>
            <a:spLocks noGrp="1"/>
          </p:cNvSpPr>
          <p:nvPr>
            <p:ph type="title"/>
          </p:nvPr>
        </p:nvSpPr>
        <p:spPr>
          <a:xfrm>
            <a:off x="720725" y="147261"/>
            <a:ext cx="7631113" cy="422074"/>
          </a:xfrm>
        </p:spPr>
        <p:txBody>
          <a:bodyPr>
            <a:normAutofit fontScale="90000"/>
          </a:bodyPr>
          <a:lstStyle/>
          <a:p>
            <a:pPr algn="ctr"/>
            <a:r>
              <a:rPr lang="en-US" dirty="0">
                <a:cs typeface="Arial"/>
              </a:rPr>
              <a:t>Possible variables</a:t>
            </a:r>
          </a:p>
        </p:txBody>
      </p:sp>
      <p:sp>
        <p:nvSpPr>
          <p:cNvPr id="4" name="Slide Number Placeholder 3">
            <a:extLst>
              <a:ext uri="{FF2B5EF4-FFF2-40B4-BE49-F238E27FC236}">
                <a16:creationId xmlns:a16="http://schemas.microsoft.com/office/drawing/2014/main" id="{7F000297-72E1-4356-83CC-FA882BD40E99}"/>
              </a:ext>
            </a:extLst>
          </p:cNvPr>
          <p:cNvSpPr>
            <a:spLocks noGrp="1"/>
          </p:cNvSpPr>
          <p:nvPr>
            <p:ph type="sldNum" sz="quarter" idx="12"/>
          </p:nvPr>
        </p:nvSpPr>
        <p:spPr/>
        <p:txBody>
          <a:bodyPr/>
          <a:lstStyle/>
          <a:p>
            <a:fld id="{DC12C2CB-C475-442B-84C1-CBFDBCB34DB3}" type="slidenum">
              <a:rPr lang="en-GB" smtClean="0"/>
              <a:pPr/>
              <a:t>38</a:t>
            </a:fld>
            <a:endParaRPr lang="en-GB" dirty="0"/>
          </a:p>
        </p:txBody>
      </p:sp>
      <p:pic>
        <p:nvPicPr>
          <p:cNvPr id="13" name="Picture 13" descr="A screenshot of a cell phone&#10;&#10;Description generated with very high confidence">
            <a:extLst>
              <a:ext uri="{FF2B5EF4-FFF2-40B4-BE49-F238E27FC236}">
                <a16:creationId xmlns:a16="http://schemas.microsoft.com/office/drawing/2014/main" id="{ED210C95-DDBE-4715-B7AB-349F65130C06}"/>
              </a:ext>
            </a:extLst>
          </p:cNvPr>
          <p:cNvPicPr>
            <a:picLocks noGrp="1" noChangeAspect="1"/>
          </p:cNvPicPr>
          <p:nvPr>
            <p:ph idx="1"/>
          </p:nvPr>
        </p:nvPicPr>
        <p:blipFill>
          <a:blip r:embed="rId3"/>
          <a:stretch>
            <a:fillRect/>
          </a:stretch>
        </p:blipFill>
        <p:spPr>
          <a:xfrm>
            <a:off x="720725" y="714375"/>
            <a:ext cx="2085736" cy="3371850"/>
          </a:xfrm>
          <a:prstGeom prst="rect">
            <a:avLst/>
          </a:prstGeom>
        </p:spPr>
      </p:pic>
      <p:pic>
        <p:nvPicPr>
          <p:cNvPr id="15" name="Picture 15" descr="A screenshot of a cell phone&#10;&#10;Description generated with very high confidence">
            <a:extLst>
              <a:ext uri="{FF2B5EF4-FFF2-40B4-BE49-F238E27FC236}">
                <a16:creationId xmlns:a16="http://schemas.microsoft.com/office/drawing/2014/main" id="{1D4C6CEE-E463-4076-88B5-19CD38CF4307}"/>
              </a:ext>
            </a:extLst>
          </p:cNvPr>
          <p:cNvPicPr>
            <a:picLocks noChangeAspect="1"/>
          </p:cNvPicPr>
          <p:nvPr/>
        </p:nvPicPr>
        <p:blipFill>
          <a:blip r:embed="rId4"/>
          <a:stretch>
            <a:fillRect/>
          </a:stretch>
        </p:blipFill>
        <p:spPr>
          <a:xfrm>
            <a:off x="3528608" y="725595"/>
            <a:ext cx="2085736" cy="3324225"/>
          </a:xfrm>
          <a:prstGeom prst="rect">
            <a:avLst/>
          </a:prstGeom>
        </p:spPr>
      </p:pic>
      <p:pic>
        <p:nvPicPr>
          <p:cNvPr id="17" name="Picture 17" descr="A screenshot of a cell phone&#10;&#10;Description generated with very high confidence">
            <a:extLst>
              <a:ext uri="{FF2B5EF4-FFF2-40B4-BE49-F238E27FC236}">
                <a16:creationId xmlns:a16="http://schemas.microsoft.com/office/drawing/2014/main" id="{E6C41736-0042-45F7-B337-378D1F3D6CC3}"/>
              </a:ext>
            </a:extLst>
          </p:cNvPr>
          <p:cNvPicPr>
            <a:picLocks noChangeAspect="1"/>
          </p:cNvPicPr>
          <p:nvPr/>
        </p:nvPicPr>
        <p:blipFill>
          <a:blip r:embed="rId5"/>
          <a:stretch>
            <a:fillRect/>
          </a:stretch>
        </p:blipFill>
        <p:spPr>
          <a:xfrm>
            <a:off x="6219825" y="714375"/>
            <a:ext cx="2085975" cy="3295650"/>
          </a:xfrm>
          <a:prstGeom prst="rect">
            <a:avLst/>
          </a:prstGeom>
        </p:spPr>
      </p:pic>
      <p:sp>
        <p:nvSpPr>
          <p:cNvPr id="21" name="TextBox 20">
            <a:extLst>
              <a:ext uri="{FF2B5EF4-FFF2-40B4-BE49-F238E27FC236}">
                <a16:creationId xmlns:a16="http://schemas.microsoft.com/office/drawing/2014/main" id="{67079482-6B9B-4BF4-871E-1C85135F8791}"/>
              </a:ext>
            </a:extLst>
          </p:cNvPr>
          <p:cNvSpPr txBox="1"/>
          <p:nvPr/>
        </p:nvSpPr>
        <p:spPr>
          <a:xfrm>
            <a:off x="391843" y="4152900"/>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Hospital Associated Infections</a:t>
            </a:r>
            <a:endParaRPr lang="en-US" dirty="0"/>
          </a:p>
        </p:txBody>
      </p:sp>
      <p:sp>
        <p:nvSpPr>
          <p:cNvPr id="22" name="TextBox 21">
            <a:extLst>
              <a:ext uri="{FF2B5EF4-FFF2-40B4-BE49-F238E27FC236}">
                <a16:creationId xmlns:a16="http://schemas.microsoft.com/office/drawing/2014/main" id="{3F6C56EF-AFFC-4408-967C-ECC8C646FCA8}"/>
              </a:ext>
            </a:extLst>
          </p:cNvPr>
          <p:cNvSpPr txBox="1"/>
          <p:nvPr/>
        </p:nvSpPr>
        <p:spPr>
          <a:xfrm>
            <a:off x="3199726" y="4152900"/>
            <a:ext cx="27432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Healthcare</a:t>
            </a:r>
            <a:r>
              <a:rPr lang="en-US" dirty="0">
                <a:cs typeface="Arial"/>
              </a:rPr>
              <a:t> Environments</a:t>
            </a:r>
          </a:p>
          <a:p>
            <a:pPr algn="ctr"/>
            <a:endParaRPr lang="en-US" dirty="0">
              <a:cs typeface="Arial"/>
            </a:endParaRPr>
          </a:p>
        </p:txBody>
      </p:sp>
      <p:sp>
        <p:nvSpPr>
          <p:cNvPr id="23" name="TextBox 22">
            <a:extLst>
              <a:ext uri="{FF2B5EF4-FFF2-40B4-BE49-F238E27FC236}">
                <a16:creationId xmlns:a16="http://schemas.microsoft.com/office/drawing/2014/main" id="{612C2C22-BF15-474E-ADCE-F2AE4C9E8E3E}"/>
              </a:ext>
            </a:extLst>
          </p:cNvPr>
          <p:cNvSpPr txBox="1"/>
          <p:nvPr/>
        </p:nvSpPr>
        <p:spPr>
          <a:xfrm>
            <a:off x="6058081" y="4152900"/>
            <a:ext cx="2409928" cy="3698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Treatment Pathways</a:t>
            </a:r>
          </a:p>
        </p:txBody>
      </p:sp>
    </p:spTree>
    <p:extLst>
      <p:ext uri="{BB962C8B-B14F-4D97-AF65-F5344CB8AC3E}">
        <p14:creationId xmlns:p14="http://schemas.microsoft.com/office/powerpoint/2010/main" val="3139455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569F-0671-461F-A1DD-124CEFDF3376}"/>
              </a:ext>
            </a:extLst>
          </p:cNvPr>
          <p:cNvSpPr>
            <a:spLocks noGrp="1"/>
          </p:cNvSpPr>
          <p:nvPr>
            <p:ph type="title"/>
          </p:nvPr>
        </p:nvSpPr>
        <p:spPr/>
        <p:txBody>
          <a:bodyPr>
            <a:normAutofit/>
          </a:bodyPr>
          <a:lstStyle/>
          <a:p>
            <a:pPr algn="ctr"/>
            <a:r>
              <a:rPr lang="en-US" dirty="0">
                <a:cs typeface="Arial"/>
              </a:rPr>
              <a:t>Antimicrobial Resistance 'Code-a-thon'</a:t>
            </a:r>
          </a:p>
        </p:txBody>
      </p:sp>
      <p:sp>
        <p:nvSpPr>
          <p:cNvPr id="3" name="Content Placeholder 2">
            <a:extLst>
              <a:ext uri="{FF2B5EF4-FFF2-40B4-BE49-F238E27FC236}">
                <a16:creationId xmlns:a16="http://schemas.microsoft.com/office/drawing/2014/main" id="{38741FAE-4EE2-4CCE-8D32-52D12FF344EC}"/>
              </a:ext>
            </a:extLst>
          </p:cNvPr>
          <p:cNvSpPr>
            <a:spLocks noGrp="1"/>
          </p:cNvSpPr>
          <p:nvPr>
            <p:ph idx="1"/>
          </p:nvPr>
        </p:nvSpPr>
        <p:spPr>
          <a:xfrm>
            <a:off x="287338" y="1079500"/>
            <a:ext cx="8613823" cy="3436938"/>
          </a:xfrm>
        </p:spPr>
        <p:txBody>
          <a:bodyPr vert="horz" lIns="0" tIns="0" rIns="0" bIns="0" rtlCol="0" anchor="t">
            <a:normAutofit/>
          </a:bodyPr>
          <a:lstStyle/>
          <a:p>
            <a:pPr marL="0" indent="0">
              <a:buNone/>
            </a:pPr>
            <a:r>
              <a:rPr lang="en-US" dirty="0">
                <a:cs typeface="Arial"/>
              </a:rPr>
              <a:t>The purpose of a collaboration event is to develop data-driven solutions to increase surveillance of antimicrobial use and antibiotic resistance </a:t>
            </a:r>
          </a:p>
          <a:p>
            <a:pPr marL="0" indent="0">
              <a:buNone/>
            </a:pPr>
            <a:r>
              <a:rPr lang="en-US" dirty="0">
                <a:cs typeface="Arial"/>
              </a:rPr>
              <a:t>Initial thoughts:</a:t>
            </a:r>
          </a:p>
          <a:p>
            <a:r>
              <a:rPr lang="en-US" dirty="0">
                <a:cs typeface="Arial"/>
              </a:rPr>
              <a:t>AR Lifecycle</a:t>
            </a:r>
          </a:p>
          <a:p>
            <a:r>
              <a:rPr lang="en-US" dirty="0">
                <a:cs typeface="Arial"/>
              </a:rPr>
              <a:t>Healthcare Environments</a:t>
            </a:r>
          </a:p>
          <a:p>
            <a:r>
              <a:rPr lang="en-US" dirty="0">
                <a:cs typeface="Arial"/>
              </a:rPr>
              <a:t>Patient Movement</a:t>
            </a:r>
          </a:p>
        </p:txBody>
      </p:sp>
      <p:sp>
        <p:nvSpPr>
          <p:cNvPr id="4" name="Slide Number Placeholder 3">
            <a:extLst>
              <a:ext uri="{FF2B5EF4-FFF2-40B4-BE49-F238E27FC236}">
                <a16:creationId xmlns:a16="http://schemas.microsoft.com/office/drawing/2014/main" id="{F5C65F37-2D8D-4C19-B4D8-A18F3D7A5F2A}"/>
              </a:ext>
            </a:extLst>
          </p:cNvPr>
          <p:cNvSpPr>
            <a:spLocks noGrp="1"/>
          </p:cNvSpPr>
          <p:nvPr>
            <p:ph type="sldNum" sz="quarter" idx="12"/>
          </p:nvPr>
        </p:nvSpPr>
        <p:spPr/>
        <p:txBody>
          <a:bodyPr/>
          <a:lstStyle/>
          <a:p>
            <a:fld id="{DC12C2CB-C475-442B-84C1-CBFDBCB34DB3}" type="slidenum">
              <a:rPr lang="en-GB" smtClean="0"/>
              <a:pPr/>
              <a:t>39</a:t>
            </a:fld>
            <a:endParaRPr lang="en-GB" dirty="0"/>
          </a:p>
        </p:txBody>
      </p:sp>
      <p:pic>
        <p:nvPicPr>
          <p:cNvPr id="5" name="Picture 5" descr="A close up of a sign&#10;&#10;Description generated with high confidence">
            <a:extLst>
              <a:ext uri="{FF2B5EF4-FFF2-40B4-BE49-F238E27FC236}">
                <a16:creationId xmlns:a16="http://schemas.microsoft.com/office/drawing/2014/main" id="{AE8D849E-1A51-4644-A163-AC2D4A72EE34}"/>
              </a:ext>
            </a:extLst>
          </p:cNvPr>
          <p:cNvPicPr>
            <a:picLocks noChangeAspect="1"/>
          </p:cNvPicPr>
          <p:nvPr/>
        </p:nvPicPr>
        <p:blipFill>
          <a:blip r:embed="rId3"/>
          <a:stretch>
            <a:fillRect/>
          </a:stretch>
        </p:blipFill>
        <p:spPr>
          <a:xfrm>
            <a:off x="5077965" y="2125230"/>
            <a:ext cx="3560613" cy="2475564"/>
          </a:xfrm>
          <a:prstGeom prst="rect">
            <a:avLst/>
          </a:prstGeom>
        </p:spPr>
      </p:pic>
      <p:sp>
        <p:nvSpPr>
          <p:cNvPr id="7" name="TextBox 6">
            <a:extLst>
              <a:ext uri="{FF2B5EF4-FFF2-40B4-BE49-F238E27FC236}">
                <a16:creationId xmlns:a16="http://schemas.microsoft.com/office/drawing/2014/main" id="{1B39FDDA-2042-467F-A2BD-1F2CD06E1FB9}"/>
              </a:ext>
            </a:extLst>
          </p:cNvPr>
          <p:cNvSpPr txBox="1"/>
          <p:nvPr/>
        </p:nvSpPr>
        <p:spPr>
          <a:xfrm>
            <a:off x="6507035" y="4600575"/>
            <a:ext cx="2887299"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cs typeface="Arial"/>
              </a:rPr>
              <a:t>Image: Jessica Petrillo</a:t>
            </a:r>
          </a:p>
        </p:txBody>
      </p:sp>
    </p:spTree>
    <p:extLst>
      <p:ext uri="{BB962C8B-B14F-4D97-AF65-F5344CB8AC3E}">
        <p14:creationId xmlns:p14="http://schemas.microsoft.com/office/powerpoint/2010/main" val="4151444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BF7C9-8FF4-41DE-9FF3-AEAA83A35008}"/>
              </a:ext>
            </a:extLst>
          </p:cNvPr>
          <p:cNvPicPr>
            <a:picLocks noChangeAspect="1"/>
          </p:cNvPicPr>
          <p:nvPr/>
        </p:nvPicPr>
        <p:blipFill>
          <a:blip r:embed="rId3"/>
          <a:stretch>
            <a:fillRect/>
          </a:stretch>
        </p:blipFill>
        <p:spPr>
          <a:xfrm>
            <a:off x="0" y="881168"/>
            <a:ext cx="9143999" cy="4358997"/>
          </a:xfrm>
          <a:prstGeom prst="rect">
            <a:avLst/>
          </a:prstGeom>
        </p:spPr>
      </p:pic>
      <p:sp>
        <p:nvSpPr>
          <p:cNvPr id="2" name="Title 1"/>
          <p:cNvSpPr>
            <a:spLocks noGrp="1"/>
          </p:cNvSpPr>
          <p:nvPr>
            <p:ph type="title"/>
          </p:nvPr>
        </p:nvSpPr>
        <p:spPr/>
        <p:txBody>
          <a:bodyPr/>
          <a:lstStyle/>
          <a:p>
            <a:r>
              <a:rPr lang="en-GB" dirty="0"/>
              <a:t>Information Sharing</a:t>
            </a:r>
          </a:p>
        </p:txBody>
      </p:sp>
      <p:sp>
        <p:nvSpPr>
          <p:cNvPr id="3" name="Content Placeholder 2"/>
          <p:cNvSpPr>
            <a:spLocks noGrp="1"/>
          </p:cNvSpPr>
          <p:nvPr>
            <p:ph idx="1"/>
          </p:nvPr>
        </p:nvSpPr>
        <p:spPr/>
        <p:txBody>
          <a:bodyPr>
            <a:normAutofit/>
          </a:bodyPr>
          <a:lstStyle/>
          <a:p>
            <a:endParaRPr lang="en-GB" b="1" dirty="0"/>
          </a:p>
        </p:txBody>
      </p:sp>
      <p:sp>
        <p:nvSpPr>
          <p:cNvPr id="4" name="Slide Number Placeholder 3"/>
          <p:cNvSpPr>
            <a:spLocks noGrp="1"/>
          </p:cNvSpPr>
          <p:nvPr>
            <p:ph type="sldNum" sz="quarter" idx="12"/>
          </p:nvPr>
        </p:nvSpPr>
        <p:spPr/>
        <p:txBody>
          <a:bodyPr/>
          <a:lstStyle/>
          <a:p>
            <a:fld id="{DC12C2CB-C475-442B-84C1-CBFDBCB34DB3}" type="slidenum">
              <a:rPr lang="en-GB" smtClean="0"/>
              <a:pPr/>
              <a:t>4</a:t>
            </a:fld>
            <a:endParaRPr lang="en-GB" dirty="0"/>
          </a:p>
        </p:txBody>
      </p:sp>
      <p:graphicFrame>
        <p:nvGraphicFramePr>
          <p:cNvPr id="5" name="Diagram 4">
            <a:extLst>
              <a:ext uri="{FF2B5EF4-FFF2-40B4-BE49-F238E27FC236}">
                <a16:creationId xmlns:a16="http://schemas.microsoft.com/office/drawing/2014/main" id="{9FE58369-B414-4137-9C9E-0D6CDF48901B}"/>
              </a:ext>
            </a:extLst>
          </p:cNvPr>
          <p:cNvGraphicFramePr/>
          <p:nvPr>
            <p:extLst>
              <p:ext uri="{D42A27DB-BD31-4B8C-83A1-F6EECF244321}">
                <p14:modId xmlns:p14="http://schemas.microsoft.com/office/powerpoint/2010/main" val="2952538466"/>
              </p:ext>
            </p:extLst>
          </p:nvPr>
        </p:nvGraphicFramePr>
        <p:xfrm>
          <a:off x="1524000" y="10054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88623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0000" y="4032000"/>
            <a:ext cx="7236376" cy="900068"/>
          </a:xfrm>
        </p:spPr>
        <p:txBody>
          <a:bodyPr>
            <a:normAutofit/>
          </a:bodyPr>
          <a:lstStyle/>
          <a:p>
            <a:r>
              <a:rPr lang="en-GB" dirty="0"/>
              <a:t>Other opportunities</a:t>
            </a:r>
          </a:p>
        </p:txBody>
      </p:sp>
      <p:sp>
        <p:nvSpPr>
          <p:cNvPr id="7" name="Slide Number Placeholder 3"/>
          <p:cNvSpPr>
            <a:spLocks noGrp="1"/>
          </p:cNvSpPr>
          <p:nvPr>
            <p:ph type="sldNum" sz="quarter" idx="12"/>
          </p:nvPr>
        </p:nvSpPr>
        <p:spPr>
          <a:xfrm>
            <a:off x="6300192" y="4731990"/>
            <a:ext cx="2133600" cy="273844"/>
          </a:xfrm>
        </p:spPr>
        <p:txBody>
          <a:bodyPr/>
          <a:lstStyle/>
          <a:p>
            <a:fld id="{DC12C2CB-C475-442B-84C1-CBFDBCB34DB3}" type="slidenum">
              <a:rPr lang="en-GB" smtClean="0"/>
              <a:pPr/>
              <a:t>40</a:t>
            </a:fld>
            <a:endParaRPr lang="en-GB" dirty="0"/>
          </a:p>
        </p:txBody>
      </p:sp>
      <p:sp>
        <p:nvSpPr>
          <p:cNvPr id="3" name="Content Placeholder 2">
            <a:extLst>
              <a:ext uri="{FF2B5EF4-FFF2-40B4-BE49-F238E27FC236}">
                <a16:creationId xmlns:a16="http://schemas.microsoft.com/office/drawing/2014/main" id="{3CF7617B-B99E-48B5-AF2A-65526F7FCB5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09184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3D13-F821-4637-98B6-8674C22E982E}"/>
              </a:ext>
            </a:extLst>
          </p:cNvPr>
          <p:cNvSpPr>
            <a:spLocks noGrp="1"/>
          </p:cNvSpPr>
          <p:nvPr>
            <p:ph type="title"/>
          </p:nvPr>
        </p:nvSpPr>
        <p:spPr/>
        <p:txBody>
          <a:bodyPr/>
          <a:lstStyle/>
          <a:p>
            <a:r>
              <a:rPr lang="en-GB" dirty="0"/>
              <a:t>NCHS NHCS data</a:t>
            </a:r>
          </a:p>
        </p:txBody>
      </p:sp>
      <p:sp>
        <p:nvSpPr>
          <p:cNvPr id="3" name="Content Placeholder 2">
            <a:extLst>
              <a:ext uri="{FF2B5EF4-FFF2-40B4-BE49-F238E27FC236}">
                <a16:creationId xmlns:a16="http://schemas.microsoft.com/office/drawing/2014/main" id="{0F8017C7-935F-4DFF-985B-A36B4F58BB03}"/>
              </a:ext>
            </a:extLst>
          </p:cNvPr>
          <p:cNvSpPr>
            <a:spLocks noGrp="1"/>
          </p:cNvSpPr>
          <p:nvPr>
            <p:ph idx="1"/>
          </p:nvPr>
        </p:nvSpPr>
        <p:spPr/>
        <p:txBody>
          <a:bodyPr/>
          <a:lstStyle/>
          <a:p>
            <a:r>
              <a:rPr lang="en-GB" dirty="0"/>
              <a:t>Synergies with English Hospital Episode Statistics </a:t>
            </a:r>
          </a:p>
          <a:p>
            <a:pPr lvl="1"/>
            <a:r>
              <a:rPr lang="en-GB" dirty="0"/>
              <a:t>Collected from patient records during their care in hospital (ED, Outpatient, Inpatient)</a:t>
            </a:r>
          </a:p>
          <a:p>
            <a:pPr lvl="1"/>
            <a:r>
              <a:rPr lang="en-GB" dirty="0"/>
              <a:t>Linked to other sources, such as death records, used in a multitude of ways</a:t>
            </a:r>
          </a:p>
        </p:txBody>
      </p:sp>
      <p:sp>
        <p:nvSpPr>
          <p:cNvPr id="4" name="Slide Number Placeholder 3">
            <a:extLst>
              <a:ext uri="{FF2B5EF4-FFF2-40B4-BE49-F238E27FC236}">
                <a16:creationId xmlns:a16="http://schemas.microsoft.com/office/drawing/2014/main" id="{0C25C529-A92C-45BB-910B-AD74874458DE}"/>
              </a:ext>
            </a:extLst>
          </p:cNvPr>
          <p:cNvSpPr>
            <a:spLocks noGrp="1"/>
          </p:cNvSpPr>
          <p:nvPr>
            <p:ph type="sldNum" sz="quarter" idx="12"/>
          </p:nvPr>
        </p:nvSpPr>
        <p:spPr/>
        <p:txBody>
          <a:bodyPr/>
          <a:lstStyle/>
          <a:p>
            <a:fld id="{DC12C2CB-C475-442B-84C1-CBFDBCB34DB3}" type="slidenum">
              <a:rPr lang="en-GB" smtClean="0"/>
              <a:pPr/>
              <a:t>41</a:t>
            </a:fld>
            <a:endParaRPr lang="en-GB" dirty="0"/>
          </a:p>
        </p:txBody>
      </p:sp>
      <p:pic>
        <p:nvPicPr>
          <p:cNvPr id="5" name="Picture 4">
            <a:hlinkClick r:id="rId3"/>
            <a:extLst>
              <a:ext uri="{FF2B5EF4-FFF2-40B4-BE49-F238E27FC236}">
                <a16:creationId xmlns:a16="http://schemas.microsoft.com/office/drawing/2014/main" id="{9F24F43E-19FC-4707-B802-06394B699179}"/>
              </a:ext>
            </a:extLst>
          </p:cNvPr>
          <p:cNvPicPr>
            <a:picLocks noChangeAspect="1"/>
          </p:cNvPicPr>
          <p:nvPr/>
        </p:nvPicPr>
        <p:blipFill>
          <a:blip r:embed="rId4"/>
          <a:stretch>
            <a:fillRect/>
          </a:stretch>
        </p:blipFill>
        <p:spPr>
          <a:xfrm>
            <a:off x="1403648" y="2953890"/>
            <a:ext cx="1733916" cy="2074044"/>
          </a:xfrm>
          <a:prstGeom prst="rect">
            <a:avLst/>
          </a:prstGeom>
        </p:spPr>
      </p:pic>
      <p:pic>
        <p:nvPicPr>
          <p:cNvPr id="6" name="Picture 5">
            <a:hlinkClick r:id="rId5"/>
            <a:extLst>
              <a:ext uri="{FF2B5EF4-FFF2-40B4-BE49-F238E27FC236}">
                <a16:creationId xmlns:a16="http://schemas.microsoft.com/office/drawing/2014/main" id="{A56F89E3-4873-453F-8C84-0984B4907050}"/>
              </a:ext>
            </a:extLst>
          </p:cNvPr>
          <p:cNvPicPr>
            <a:picLocks noChangeAspect="1"/>
          </p:cNvPicPr>
          <p:nvPr/>
        </p:nvPicPr>
        <p:blipFill>
          <a:blip r:embed="rId6"/>
          <a:stretch>
            <a:fillRect/>
          </a:stretch>
        </p:blipFill>
        <p:spPr>
          <a:xfrm>
            <a:off x="4444463" y="2571750"/>
            <a:ext cx="4427984" cy="2436469"/>
          </a:xfrm>
          <a:prstGeom prst="rect">
            <a:avLst/>
          </a:prstGeom>
        </p:spPr>
      </p:pic>
    </p:spTree>
    <p:extLst>
      <p:ext uri="{BB962C8B-B14F-4D97-AF65-F5344CB8AC3E}">
        <p14:creationId xmlns:p14="http://schemas.microsoft.com/office/powerpoint/2010/main" val="3189451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B482-1E31-4F9C-B886-FBA92BA8DBCE}"/>
              </a:ext>
            </a:extLst>
          </p:cNvPr>
          <p:cNvSpPr>
            <a:spLocks noGrp="1"/>
          </p:cNvSpPr>
          <p:nvPr>
            <p:ph type="title"/>
          </p:nvPr>
        </p:nvSpPr>
        <p:spPr>
          <a:xfrm>
            <a:off x="89525" y="76200"/>
            <a:ext cx="7632000" cy="529568"/>
          </a:xfrm>
        </p:spPr>
        <p:txBody>
          <a:bodyPr/>
          <a:lstStyle/>
          <a:p>
            <a:r>
              <a:rPr lang="en-GB" dirty="0">
                <a:solidFill>
                  <a:srgbClr val="0F0F0F"/>
                </a:solidFill>
                <a:cs typeface="Arial"/>
              </a:rPr>
              <a:t>Kidney X</a:t>
            </a:r>
            <a:endParaRPr lang="en-GB" dirty="0"/>
          </a:p>
        </p:txBody>
      </p:sp>
      <p:sp>
        <p:nvSpPr>
          <p:cNvPr id="3" name="Content Placeholder 2">
            <a:extLst>
              <a:ext uri="{FF2B5EF4-FFF2-40B4-BE49-F238E27FC236}">
                <a16:creationId xmlns:a16="http://schemas.microsoft.com/office/drawing/2014/main" id="{9747DBA8-5699-40AC-A867-095F203FBADC}"/>
              </a:ext>
            </a:extLst>
          </p:cNvPr>
          <p:cNvSpPr>
            <a:spLocks noGrp="1"/>
          </p:cNvSpPr>
          <p:nvPr>
            <p:ph idx="1"/>
          </p:nvPr>
        </p:nvSpPr>
        <p:spPr>
          <a:xfrm>
            <a:off x="88900" y="509588"/>
            <a:ext cx="8739188" cy="4526955"/>
          </a:xfrm>
        </p:spPr>
        <p:txBody>
          <a:bodyPr vert="horz" lIns="0" tIns="0" rIns="0" bIns="0" rtlCol="0" anchor="t">
            <a:normAutofit/>
          </a:bodyPr>
          <a:lstStyle/>
          <a:p>
            <a:r>
              <a:rPr lang="en-GB" dirty="0"/>
              <a:t>RTLS</a:t>
            </a:r>
            <a:r>
              <a:rPr lang="en-GB" dirty="0">
                <a:cs typeface="Arial"/>
              </a:rPr>
              <a:t> Technology combined with Patient ID bracelet</a:t>
            </a:r>
            <a:endParaRPr lang="en-GB" dirty="0"/>
          </a:p>
        </p:txBody>
      </p:sp>
      <p:sp>
        <p:nvSpPr>
          <p:cNvPr id="4" name="Slide Number Placeholder 3">
            <a:extLst>
              <a:ext uri="{FF2B5EF4-FFF2-40B4-BE49-F238E27FC236}">
                <a16:creationId xmlns:a16="http://schemas.microsoft.com/office/drawing/2014/main" id="{77431175-DEE3-46D6-9626-FFAA803A8751}"/>
              </a:ext>
            </a:extLst>
          </p:cNvPr>
          <p:cNvSpPr>
            <a:spLocks noGrp="1"/>
          </p:cNvSpPr>
          <p:nvPr>
            <p:ph type="sldNum" sz="quarter" idx="12"/>
          </p:nvPr>
        </p:nvSpPr>
        <p:spPr/>
        <p:txBody>
          <a:bodyPr/>
          <a:lstStyle/>
          <a:p>
            <a:fld id="{DC12C2CB-C475-442B-84C1-CBFDBCB34DB3}" type="slidenum">
              <a:rPr lang="en-GB" smtClean="0"/>
              <a:pPr/>
              <a:t>42</a:t>
            </a:fld>
            <a:endParaRPr lang="en-GB" dirty="0"/>
          </a:p>
        </p:txBody>
      </p:sp>
      <p:pic>
        <p:nvPicPr>
          <p:cNvPr id="5" name="Picture 5" descr="A picture containing table, indoor&#10;&#10;Description generated with very high confidence">
            <a:extLst>
              <a:ext uri="{FF2B5EF4-FFF2-40B4-BE49-F238E27FC236}">
                <a16:creationId xmlns:a16="http://schemas.microsoft.com/office/drawing/2014/main" id="{FA9C5A0D-0FB6-4EDF-83C6-E7350077D671}"/>
              </a:ext>
            </a:extLst>
          </p:cNvPr>
          <p:cNvPicPr>
            <a:picLocks noChangeAspect="1"/>
          </p:cNvPicPr>
          <p:nvPr/>
        </p:nvPicPr>
        <p:blipFill>
          <a:blip r:embed="rId2"/>
          <a:stretch>
            <a:fillRect/>
          </a:stretch>
        </p:blipFill>
        <p:spPr>
          <a:xfrm>
            <a:off x="5562600" y="3790950"/>
            <a:ext cx="1320001" cy="1033463"/>
          </a:xfrm>
          <a:prstGeom prst="rect">
            <a:avLst/>
          </a:prstGeom>
        </p:spPr>
      </p:pic>
      <p:pic>
        <p:nvPicPr>
          <p:cNvPr id="9" name="Picture 9">
            <a:extLst>
              <a:ext uri="{FF2B5EF4-FFF2-40B4-BE49-F238E27FC236}">
                <a16:creationId xmlns:a16="http://schemas.microsoft.com/office/drawing/2014/main" id="{574828EE-1592-416D-A938-7B91E3FE672B}"/>
              </a:ext>
            </a:extLst>
          </p:cNvPr>
          <p:cNvPicPr>
            <a:picLocks noChangeAspect="1"/>
          </p:cNvPicPr>
          <p:nvPr/>
        </p:nvPicPr>
        <p:blipFill>
          <a:blip r:embed="rId3"/>
          <a:stretch>
            <a:fillRect/>
          </a:stretch>
        </p:blipFill>
        <p:spPr>
          <a:xfrm>
            <a:off x="2162901" y="956673"/>
            <a:ext cx="2744788" cy="808408"/>
          </a:xfrm>
          <a:prstGeom prst="rect">
            <a:avLst/>
          </a:prstGeom>
        </p:spPr>
      </p:pic>
      <p:pic>
        <p:nvPicPr>
          <p:cNvPr id="13" name="Picture 13" descr="A screenshot of a cell phone&#10;&#10;Description generated with very high confidence">
            <a:extLst>
              <a:ext uri="{FF2B5EF4-FFF2-40B4-BE49-F238E27FC236}">
                <a16:creationId xmlns:a16="http://schemas.microsoft.com/office/drawing/2014/main" id="{AD656B1A-7216-4909-B3BD-2B3EA6AD4117}"/>
              </a:ext>
            </a:extLst>
          </p:cNvPr>
          <p:cNvPicPr>
            <a:picLocks noChangeAspect="1"/>
          </p:cNvPicPr>
          <p:nvPr/>
        </p:nvPicPr>
        <p:blipFill rotWithShape="1">
          <a:blip r:embed="rId4"/>
          <a:srcRect l="65721" t="24099"/>
          <a:stretch/>
        </p:blipFill>
        <p:spPr>
          <a:xfrm>
            <a:off x="155021" y="904875"/>
            <a:ext cx="941388" cy="805785"/>
          </a:xfrm>
          <a:prstGeom prst="rect">
            <a:avLst/>
          </a:prstGeom>
        </p:spPr>
      </p:pic>
      <p:pic>
        <p:nvPicPr>
          <p:cNvPr id="15" name="Picture 15" descr="A close up of a belt&#10;&#10;Description generated with very high confidence">
            <a:extLst>
              <a:ext uri="{FF2B5EF4-FFF2-40B4-BE49-F238E27FC236}">
                <a16:creationId xmlns:a16="http://schemas.microsoft.com/office/drawing/2014/main" id="{669160BB-C745-4DDF-8948-42D453E91653}"/>
              </a:ext>
            </a:extLst>
          </p:cNvPr>
          <p:cNvPicPr>
            <a:picLocks noChangeAspect="1"/>
          </p:cNvPicPr>
          <p:nvPr/>
        </p:nvPicPr>
        <p:blipFill>
          <a:blip r:embed="rId5"/>
          <a:stretch>
            <a:fillRect/>
          </a:stretch>
        </p:blipFill>
        <p:spPr>
          <a:xfrm>
            <a:off x="6038850" y="846138"/>
            <a:ext cx="2390775" cy="858015"/>
          </a:xfrm>
          <a:prstGeom prst="rect">
            <a:avLst/>
          </a:prstGeom>
        </p:spPr>
      </p:pic>
      <p:sp>
        <p:nvSpPr>
          <p:cNvPr id="18" name="Plus Sign 17">
            <a:extLst>
              <a:ext uri="{FF2B5EF4-FFF2-40B4-BE49-F238E27FC236}">
                <a16:creationId xmlns:a16="http://schemas.microsoft.com/office/drawing/2014/main" id="{67237B05-B920-45C7-9D0F-09BA69A4E7D9}"/>
              </a:ext>
            </a:extLst>
          </p:cNvPr>
          <p:cNvSpPr/>
          <p:nvPr/>
        </p:nvSpPr>
        <p:spPr>
          <a:xfrm>
            <a:off x="1094599" y="846171"/>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Equals 18">
            <a:extLst>
              <a:ext uri="{FF2B5EF4-FFF2-40B4-BE49-F238E27FC236}">
                <a16:creationId xmlns:a16="http://schemas.microsoft.com/office/drawing/2014/main" id="{878D0A92-3CB5-48FA-B439-1693F2DED154}"/>
              </a:ext>
            </a:extLst>
          </p:cNvPr>
          <p:cNvSpPr/>
          <p:nvPr/>
        </p:nvSpPr>
        <p:spPr>
          <a:xfrm>
            <a:off x="5022743" y="846172"/>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DF290EEB-9843-46C3-B77D-25CD57CD2E1B}"/>
              </a:ext>
            </a:extLst>
          </p:cNvPr>
          <p:cNvSpPr txBox="1"/>
          <p:nvPr/>
        </p:nvSpPr>
        <p:spPr>
          <a:xfrm>
            <a:off x="-219149" y="179234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Long Term Conditions</a:t>
            </a:r>
          </a:p>
        </p:txBody>
      </p:sp>
      <p:sp>
        <p:nvSpPr>
          <p:cNvPr id="21" name="TextBox 20">
            <a:extLst>
              <a:ext uri="{FF2B5EF4-FFF2-40B4-BE49-F238E27FC236}">
                <a16:creationId xmlns:a16="http://schemas.microsoft.com/office/drawing/2014/main" id="{11BCD82A-19A4-4760-82DD-FCCDC07C4A2E}"/>
              </a:ext>
            </a:extLst>
          </p:cNvPr>
          <p:cNvSpPr txBox="1"/>
          <p:nvPr/>
        </p:nvSpPr>
        <p:spPr>
          <a:xfrm>
            <a:off x="1829414" y="179234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Wi-fi Technology</a:t>
            </a:r>
          </a:p>
        </p:txBody>
      </p:sp>
      <p:sp>
        <p:nvSpPr>
          <p:cNvPr id="23" name="TextBox 22">
            <a:extLst>
              <a:ext uri="{FF2B5EF4-FFF2-40B4-BE49-F238E27FC236}">
                <a16:creationId xmlns:a16="http://schemas.microsoft.com/office/drawing/2014/main" id="{8ABD0A0C-2E6D-4B35-B49B-CBB1535A45D5}"/>
              </a:ext>
            </a:extLst>
          </p:cNvPr>
          <p:cNvSpPr txBox="1"/>
          <p:nvPr/>
        </p:nvSpPr>
        <p:spPr>
          <a:xfrm>
            <a:off x="5478715" y="184884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Biometric Security</a:t>
            </a:r>
          </a:p>
        </p:txBody>
      </p:sp>
      <p:sp>
        <p:nvSpPr>
          <p:cNvPr id="24" name="TextBox 23">
            <a:extLst>
              <a:ext uri="{FF2B5EF4-FFF2-40B4-BE49-F238E27FC236}">
                <a16:creationId xmlns:a16="http://schemas.microsoft.com/office/drawing/2014/main" id="{D8B57746-15CD-4C73-89B7-DB092BCDBDFA}"/>
              </a:ext>
            </a:extLst>
          </p:cNvPr>
          <p:cNvSpPr txBox="1"/>
          <p:nvPr/>
        </p:nvSpPr>
        <p:spPr>
          <a:xfrm>
            <a:off x="3563546" y="185229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Encrypted</a:t>
            </a:r>
          </a:p>
        </p:txBody>
      </p:sp>
      <p:sp>
        <p:nvSpPr>
          <p:cNvPr id="25" name="TextBox 24">
            <a:extLst>
              <a:ext uri="{FF2B5EF4-FFF2-40B4-BE49-F238E27FC236}">
                <a16:creationId xmlns:a16="http://schemas.microsoft.com/office/drawing/2014/main" id="{A82D4114-D527-425A-B868-8CD3882D2E29}"/>
              </a:ext>
            </a:extLst>
          </p:cNvPr>
          <p:cNvSpPr txBox="1"/>
          <p:nvPr/>
        </p:nvSpPr>
        <p:spPr>
          <a:xfrm>
            <a:off x="155021" y="338137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Built to be interoperable</a:t>
            </a:r>
          </a:p>
        </p:txBody>
      </p:sp>
      <p:sp>
        <p:nvSpPr>
          <p:cNvPr id="26" name="TextBox 1">
            <a:extLst>
              <a:ext uri="{FF2B5EF4-FFF2-40B4-BE49-F238E27FC236}">
                <a16:creationId xmlns:a16="http://schemas.microsoft.com/office/drawing/2014/main" id="{27E1CB33-B260-45B9-9FA4-485C760E2E42}"/>
              </a:ext>
            </a:extLst>
          </p:cNvPr>
          <p:cNvSpPr txBox="1"/>
          <p:nvPr/>
        </p:nvSpPr>
        <p:spPr>
          <a:xfrm>
            <a:off x="2735975" y="3381375"/>
            <a:ext cx="2743200"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cs typeface="Arial"/>
              </a:rPr>
              <a:t>Scanner and Display</a:t>
            </a:r>
          </a:p>
        </p:txBody>
      </p:sp>
      <p:sp>
        <p:nvSpPr>
          <p:cNvPr id="22" name="TextBox 1">
            <a:extLst>
              <a:ext uri="{FF2B5EF4-FFF2-40B4-BE49-F238E27FC236}">
                <a16:creationId xmlns:a16="http://schemas.microsoft.com/office/drawing/2014/main" id="{3229D466-B7BF-481F-8684-8C3388A53D9C}"/>
              </a:ext>
            </a:extLst>
          </p:cNvPr>
          <p:cNvSpPr txBox="1"/>
          <p:nvPr/>
        </p:nvSpPr>
        <p:spPr>
          <a:xfrm>
            <a:off x="5440601" y="3381375"/>
            <a:ext cx="2743200"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cs typeface="Arial"/>
              </a:rPr>
              <a:t>Link to smart instruments</a:t>
            </a:r>
          </a:p>
        </p:txBody>
      </p:sp>
      <p:pic>
        <p:nvPicPr>
          <p:cNvPr id="6" name="Picture 7" descr="A screenshot of a cell phone&#10;&#10;Description generated with very high confidence">
            <a:extLst>
              <a:ext uri="{FF2B5EF4-FFF2-40B4-BE49-F238E27FC236}">
                <a16:creationId xmlns:a16="http://schemas.microsoft.com/office/drawing/2014/main" id="{BF82291F-F176-44A3-99BE-2E7075F3F4AF}"/>
              </a:ext>
            </a:extLst>
          </p:cNvPr>
          <p:cNvPicPr>
            <a:picLocks noChangeAspect="1"/>
          </p:cNvPicPr>
          <p:nvPr/>
        </p:nvPicPr>
        <p:blipFill>
          <a:blip r:embed="rId6"/>
          <a:stretch>
            <a:fillRect/>
          </a:stretch>
        </p:blipFill>
        <p:spPr>
          <a:xfrm>
            <a:off x="4175455" y="2230438"/>
            <a:ext cx="1769733" cy="119380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609ED497-BDAB-4F22-8CAA-6592A5D87AF0}"/>
              </a:ext>
            </a:extLst>
          </p:cNvPr>
          <p:cNvPicPr>
            <a:picLocks noChangeAspect="1"/>
          </p:cNvPicPr>
          <p:nvPr/>
        </p:nvPicPr>
        <p:blipFill>
          <a:blip r:embed="rId7"/>
          <a:stretch>
            <a:fillRect/>
          </a:stretch>
        </p:blipFill>
        <p:spPr>
          <a:xfrm>
            <a:off x="2241130" y="2105554"/>
            <a:ext cx="1783541" cy="1162050"/>
          </a:xfrm>
          <a:prstGeom prst="rect">
            <a:avLst/>
          </a:prstGeom>
        </p:spPr>
      </p:pic>
      <p:pic>
        <p:nvPicPr>
          <p:cNvPr id="12" name="Picture 13" descr="A picture containing animal, invertebrate&#10;&#10;Description generated with high confidence">
            <a:extLst>
              <a:ext uri="{FF2B5EF4-FFF2-40B4-BE49-F238E27FC236}">
                <a16:creationId xmlns:a16="http://schemas.microsoft.com/office/drawing/2014/main" id="{076E9F5E-0D19-468D-9ED7-556B771A9173}"/>
              </a:ext>
            </a:extLst>
          </p:cNvPr>
          <p:cNvPicPr>
            <a:picLocks noChangeAspect="1"/>
          </p:cNvPicPr>
          <p:nvPr/>
        </p:nvPicPr>
        <p:blipFill>
          <a:blip r:embed="rId8"/>
          <a:stretch>
            <a:fillRect/>
          </a:stretch>
        </p:blipFill>
        <p:spPr>
          <a:xfrm>
            <a:off x="6100236" y="2230438"/>
            <a:ext cx="1065490" cy="801687"/>
          </a:xfrm>
          <a:prstGeom prst="rect">
            <a:avLst/>
          </a:prstGeom>
        </p:spPr>
      </p:pic>
      <p:pic>
        <p:nvPicPr>
          <p:cNvPr id="16" name="Picture 16">
            <a:extLst>
              <a:ext uri="{FF2B5EF4-FFF2-40B4-BE49-F238E27FC236}">
                <a16:creationId xmlns:a16="http://schemas.microsoft.com/office/drawing/2014/main" id="{499BEA76-D8E0-4085-A50C-0254C9320DF7}"/>
              </a:ext>
            </a:extLst>
          </p:cNvPr>
          <p:cNvPicPr>
            <a:picLocks noChangeAspect="1"/>
          </p:cNvPicPr>
          <p:nvPr/>
        </p:nvPicPr>
        <p:blipFill>
          <a:blip r:embed="rId9"/>
          <a:stretch>
            <a:fillRect/>
          </a:stretch>
        </p:blipFill>
        <p:spPr>
          <a:xfrm>
            <a:off x="7281443" y="2218331"/>
            <a:ext cx="900358" cy="866775"/>
          </a:xfrm>
          <a:prstGeom prst="rect">
            <a:avLst/>
          </a:prstGeom>
        </p:spPr>
      </p:pic>
      <p:pic>
        <p:nvPicPr>
          <p:cNvPr id="27" name="Picture 27" descr="A drawing of a person&#10;&#10;Description generated with high confidence">
            <a:extLst>
              <a:ext uri="{FF2B5EF4-FFF2-40B4-BE49-F238E27FC236}">
                <a16:creationId xmlns:a16="http://schemas.microsoft.com/office/drawing/2014/main" id="{CAB6305A-298E-48A9-9CCA-003FDF1EB0AE}"/>
              </a:ext>
            </a:extLst>
          </p:cNvPr>
          <p:cNvPicPr>
            <a:picLocks noChangeAspect="1"/>
          </p:cNvPicPr>
          <p:nvPr/>
        </p:nvPicPr>
        <p:blipFill>
          <a:blip r:embed="rId10"/>
          <a:stretch>
            <a:fillRect/>
          </a:stretch>
        </p:blipFill>
        <p:spPr>
          <a:xfrm>
            <a:off x="2974324" y="3714980"/>
            <a:ext cx="2266823" cy="1181100"/>
          </a:xfrm>
          <a:prstGeom prst="rect">
            <a:avLst/>
          </a:prstGeom>
        </p:spPr>
      </p:pic>
      <p:pic>
        <p:nvPicPr>
          <p:cNvPr id="8" name="Picture 10" descr="A screenshot of a cell phone&#10;&#10;Description generated with high confidence">
            <a:extLst>
              <a:ext uri="{FF2B5EF4-FFF2-40B4-BE49-F238E27FC236}">
                <a16:creationId xmlns:a16="http://schemas.microsoft.com/office/drawing/2014/main" id="{4C4E4882-DFAF-4A69-9E67-CDE0D46F5DA9}"/>
              </a:ext>
            </a:extLst>
          </p:cNvPr>
          <p:cNvPicPr>
            <a:picLocks noChangeAspect="1"/>
          </p:cNvPicPr>
          <p:nvPr/>
        </p:nvPicPr>
        <p:blipFill>
          <a:blip r:embed="rId11"/>
          <a:stretch>
            <a:fillRect/>
          </a:stretch>
        </p:blipFill>
        <p:spPr>
          <a:xfrm>
            <a:off x="246063" y="2105025"/>
            <a:ext cx="1797827" cy="996950"/>
          </a:xfrm>
          <a:prstGeom prst="rect">
            <a:avLst/>
          </a:prstGeom>
        </p:spPr>
      </p:pic>
      <p:pic>
        <p:nvPicPr>
          <p:cNvPr id="28" name="Picture 29" descr="A picture containing person, clothing, wall, indoor&#10;&#10;Description generated with very high confidence">
            <a:extLst>
              <a:ext uri="{FF2B5EF4-FFF2-40B4-BE49-F238E27FC236}">
                <a16:creationId xmlns:a16="http://schemas.microsoft.com/office/drawing/2014/main" id="{E68A3DAF-8B2D-49B8-9232-0854EA9B9763}"/>
              </a:ext>
            </a:extLst>
          </p:cNvPr>
          <p:cNvPicPr>
            <a:picLocks noChangeAspect="1"/>
          </p:cNvPicPr>
          <p:nvPr/>
        </p:nvPicPr>
        <p:blipFill>
          <a:blip r:embed="rId12"/>
          <a:stretch>
            <a:fillRect/>
          </a:stretch>
        </p:blipFill>
        <p:spPr>
          <a:xfrm>
            <a:off x="7061332" y="3754317"/>
            <a:ext cx="1365250" cy="917676"/>
          </a:xfrm>
          <a:prstGeom prst="rect">
            <a:avLst/>
          </a:prstGeom>
        </p:spPr>
      </p:pic>
      <p:pic>
        <p:nvPicPr>
          <p:cNvPr id="32" name="Picture 32" descr="A screenshot of a cell phone&#10;&#10;Description generated with very high confidence">
            <a:extLst>
              <a:ext uri="{FF2B5EF4-FFF2-40B4-BE49-F238E27FC236}">
                <a16:creationId xmlns:a16="http://schemas.microsoft.com/office/drawing/2014/main" id="{E7473BEC-941A-4457-B424-7C06BCC06DA2}"/>
              </a:ext>
            </a:extLst>
          </p:cNvPr>
          <p:cNvPicPr>
            <a:picLocks noChangeAspect="1"/>
          </p:cNvPicPr>
          <p:nvPr/>
        </p:nvPicPr>
        <p:blipFill>
          <a:blip r:embed="rId13"/>
          <a:stretch>
            <a:fillRect/>
          </a:stretch>
        </p:blipFill>
        <p:spPr>
          <a:xfrm>
            <a:off x="541906" y="3790950"/>
            <a:ext cx="1970088" cy="989540"/>
          </a:xfrm>
          <a:prstGeom prst="rect">
            <a:avLst/>
          </a:prstGeom>
        </p:spPr>
      </p:pic>
    </p:spTree>
    <p:extLst>
      <p:ext uri="{BB962C8B-B14F-4D97-AF65-F5344CB8AC3E}">
        <p14:creationId xmlns:p14="http://schemas.microsoft.com/office/powerpoint/2010/main" val="4083445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B482-1E31-4F9C-B886-FBA92BA8DBCE}"/>
              </a:ext>
            </a:extLst>
          </p:cNvPr>
          <p:cNvSpPr>
            <a:spLocks noGrp="1"/>
          </p:cNvSpPr>
          <p:nvPr>
            <p:ph type="title"/>
          </p:nvPr>
        </p:nvSpPr>
        <p:spPr>
          <a:xfrm>
            <a:off x="89525" y="76200"/>
            <a:ext cx="7632000" cy="529568"/>
          </a:xfrm>
        </p:spPr>
        <p:txBody>
          <a:bodyPr/>
          <a:lstStyle/>
          <a:p>
            <a:r>
              <a:rPr lang="en-GB" dirty="0">
                <a:solidFill>
                  <a:srgbClr val="0F0F0F"/>
                </a:solidFill>
                <a:cs typeface="Arial"/>
              </a:rPr>
              <a:t>Kidney X</a:t>
            </a:r>
            <a:endParaRPr lang="en-GB" dirty="0"/>
          </a:p>
        </p:txBody>
      </p:sp>
      <p:pic>
        <p:nvPicPr>
          <p:cNvPr id="7" name="Picture 10" descr="A screenshot of a cell phone&#10;&#10;Description generated with very high confidence">
            <a:extLst>
              <a:ext uri="{FF2B5EF4-FFF2-40B4-BE49-F238E27FC236}">
                <a16:creationId xmlns:a16="http://schemas.microsoft.com/office/drawing/2014/main" id="{18E7496A-A59B-4C22-9E50-A25034F7F95B}"/>
              </a:ext>
            </a:extLst>
          </p:cNvPr>
          <p:cNvPicPr>
            <a:picLocks noGrp="1" noChangeAspect="1"/>
          </p:cNvPicPr>
          <p:nvPr>
            <p:ph idx="1"/>
          </p:nvPr>
        </p:nvPicPr>
        <p:blipFill>
          <a:blip r:embed="rId2"/>
          <a:stretch>
            <a:fillRect/>
          </a:stretch>
        </p:blipFill>
        <p:spPr>
          <a:xfrm>
            <a:off x="473075" y="1762125"/>
            <a:ext cx="3459163" cy="2917116"/>
          </a:xfrm>
          <a:prstGeom prst="rect">
            <a:avLst/>
          </a:prstGeom>
        </p:spPr>
      </p:pic>
      <p:sp>
        <p:nvSpPr>
          <p:cNvPr id="4" name="Slide Number Placeholder 3">
            <a:extLst>
              <a:ext uri="{FF2B5EF4-FFF2-40B4-BE49-F238E27FC236}">
                <a16:creationId xmlns:a16="http://schemas.microsoft.com/office/drawing/2014/main" id="{77431175-DEE3-46D6-9626-FFAA803A8751}"/>
              </a:ext>
            </a:extLst>
          </p:cNvPr>
          <p:cNvSpPr>
            <a:spLocks noGrp="1"/>
          </p:cNvSpPr>
          <p:nvPr>
            <p:ph type="sldNum" sz="quarter" idx="12"/>
          </p:nvPr>
        </p:nvSpPr>
        <p:spPr/>
        <p:txBody>
          <a:bodyPr/>
          <a:lstStyle/>
          <a:p>
            <a:fld id="{DC12C2CB-C475-442B-84C1-CBFDBCB34DB3}" type="slidenum">
              <a:rPr lang="en-GB" smtClean="0"/>
              <a:pPr/>
              <a:t>43</a:t>
            </a:fld>
            <a:endParaRPr lang="en-GB" dirty="0"/>
          </a:p>
        </p:txBody>
      </p:sp>
      <p:pic>
        <p:nvPicPr>
          <p:cNvPr id="14" name="Picture 16" descr="A screenshot of a cell phone&#10;&#10;Description generated with very high confidence">
            <a:extLst>
              <a:ext uri="{FF2B5EF4-FFF2-40B4-BE49-F238E27FC236}">
                <a16:creationId xmlns:a16="http://schemas.microsoft.com/office/drawing/2014/main" id="{6907F798-4392-4406-85A3-22BC442B68D9}"/>
              </a:ext>
            </a:extLst>
          </p:cNvPr>
          <p:cNvPicPr>
            <a:picLocks noChangeAspect="1"/>
          </p:cNvPicPr>
          <p:nvPr/>
        </p:nvPicPr>
        <p:blipFill>
          <a:blip r:embed="rId3"/>
          <a:stretch>
            <a:fillRect/>
          </a:stretch>
        </p:blipFill>
        <p:spPr>
          <a:xfrm>
            <a:off x="4592638" y="1762125"/>
            <a:ext cx="3455987" cy="2904000"/>
          </a:xfrm>
          <a:prstGeom prst="rect">
            <a:avLst/>
          </a:prstGeom>
        </p:spPr>
      </p:pic>
      <p:sp>
        <p:nvSpPr>
          <p:cNvPr id="29" name="TextBox 28">
            <a:extLst>
              <a:ext uri="{FF2B5EF4-FFF2-40B4-BE49-F238E27FC236}">
                <a16:creationId xmlns:a16="http://schemas.microsoft.com/office/drawing/2014/main" id="{0E9F2359-791D-4475-9146-450D10A0FEE0}"/>
              </a:ext>
            </a:extLst>
          </p:cNvPr>
          <p:cNvSpPr txBox="1"/>
          <p:nvPr/>
        </p:nvSpPr>
        <p:spPr>
          <a:xfrm>
            <a:off x="2505916" y="338641"/>
            <a:ext cx="3295522"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Dashboards for Patient and Health Care Professionals</a:t>
            </a:r>
          </a:p>
        </p:txBody>
      </p:sp>
    </p:spTree>
    <p:extLst>
      <p:ext uri="{BB962C8B-B14F-4D97-AF65-F5344CB8AC3E}">
        <p14:creationId xmlns:p14="http://schemas.microsoft.com/office/powerpoint/2010/main" val="1753146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a:t>Looking Forward</a:t>
            </a:r>
          </a:p>
        </p:txBody>
      </p:sp>
      <p:sp>
        <p:nvSpPr>
          <p:cNvPr id="7" name="Slide Number Placeholder 3"/>
          <p:cNvSpPr>
            <a:spLocks noGrp="1"/>
          </p:cNvSpPr>
          <p:nvPr>
            <p:ph type="sldNum" sz="quarter" idx="12"/>
          </p:nvPr>
        </p:nvSpPr>
        <p:spPr>
          <a:xfrm>
            <a:off x="6300192" y="4731990"/>
            <a:ext cx="2133600" cy="273844"/>
          </a:xfrm>
        </p:spPr>
        <p:txBody>
          <a:bodyPr/>
          <a:lstStyle/>
          <a:p>
            <a:fld id="{DC12C2CB-C475-442B-84C1-CBFDBCB34DB3}" type="slidenum">
              <a:rPr lang="en-GB" smtClean="0"/>
              <a:pPr/>
              <a:t>44</a:t>
            </a:fld>
            <a:endParaRPr lang="en-GB" dirty="0"/>
          </a:p>
        </p:txBody>
      </p:sp>
      <p:sp>
        <p:nvSpPr>
          <p:cNvPr id="3" name="Content Placeholder 2">
            <a:extLst>
              <a:ext uri="{FF2B5EF4-FFF2-40B4-BE49-F238E27FC236}">
                <a16:creationId xmlns:a16="http://schemas.microsoft.com/office/drawing/2014/main" id="{3CF7617B-B99E-48B5-AF2A-65526F7FCB55}"/>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912192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a:t>This is just the start</a:t>
            </a:r>
          </a:p>
          <a:p>
            <a:r>
              <a:rPr lang="en-GB" dirty="0"/>
              <a:t>Ongoing dialogue</a:t>
            </a:r>
          </a:p>
          <a:p>
            <a:endParaRPr lang="en-GB" dirty="0"/>
          </a:p>
          <a:p>
            <a:endParaRPr lang="en-GB" dirty="0"/>
          </a:p>
        </p:txBody>
      </p:sp>
      <p:pic>
        <p:nvPicPr>
          <p:cNvPr id="7" name="Picture 6">
            <a:extLst>
              <a:ext uri="{FF2B5EF4-FFF2-40B4-BE49-F238E27FC236}">
                <a16:creationId xmlns:a16="http://schemas.microsoft.com/office/drawing/2014/main" id="{6B8EE84D-020C-49A3-89B0-D3C757EF3A28}"/>
              </a:ext>
            </a:extLst>
          </p:cNvPr>
          <p:cNvPicPr>
            <a:picLocks noChangeAspect="1"/>
          </p:cNvPicPr>
          <p:nvPr/>
        </p:nvPicPr>
        <p:blipFill>
          <a:blip r:embed="rId3"/>
          <a:stretch>
            <a:fillRect/>
          </a:stretch>
        </p:blipFill>
        <p:spPr>
          <a:xfrm>
            <a:off x="1187624" y="2237966"/>
            <a:ext cx="2867025" cy="1590675"/>
          </a:xfrm>
          <a:prstGeom prst="rect">
            <a:avLst/>
          </a:prstGeom>
        </p:spPr>
      </p:pic>
      <p:sp>
        <p:nvSpPr>
          <p:cNvPr id="2" name="Title 1"/>
          <p:cNvSpPr>
            <a:spLocks noGrp="1"/>
          </p:cNvSpPr>
          <p:nvPr>
            <p:ph type="title"/>
          </p:nvPr>
        </p:nvSpPr>
        <p:spPr>
          <a:xfrm>
            <a:off x="720000" y="343374"/>
            <a:ext cx="7632000" cy="529568"/>
          </a:xfrm>
        </p:spPr>
        <p:txBody>
          <a:bodyPr/>
          <a:lstStyle/>
          <a:p>
            <a:r>
              <a:rPr lang="en-GB" dirty="0"/>
              <a:t>Building lasting relationships</a:t>
            </a:r>
          </a:p>
        </p:txBody>
      </p:sp>
      <p:sp>
        <p:nvSpPr>
          <p:cNvPr id="4" name="Slide Number Placeholder 3"/>
          <p:cNvSpPr>
            <a:spLocks noGrp="1"/>
          </p:cNvSpPr>
          <p:nvPr>
            <p:ph type="sldNum" sz="quarter" idx="12"/>
          </p:nvPr>
        </p:nvSpPr>
        <p:spPr/>
        <p:txBody>
          <a:bodyPr/>
          <a:lstStyle/>
          <a:p>
            <a:fld id="{DC12C2CB-C475-442B-84C1-CBFDBCB34DB3}" type="slidenum">
              <a:rPr lang="en-GB" smtClean="0"/>
              <a:pPr/>
              <a:t>45</a:t>
            </a:fld>
            <a:endParaRPr lang="en-GB" dirty="0"/>
          </a:p>
        </p:txBody>
      </p:sp>
      <p:sp>
        <p:nvSpPr>
          <p:cNvPr id="10" name="TextBox 9">
            <a:extLst>
              <a:ext uri="{FF2B5EF4-FFF2-40B4-BE49-F238E27FC236}">
                <a16:creationId xmlns:a16="http://schemas.microsoft.com/office/drawing/2014/main" id="{B150F84E-2E85-4D3F-A94B-5B235E2FA616}"/>
              </a:ext>
            </a:extLst>
          </p:cNvPr>
          <p:cNvSpPr txBox="1"/>
          <p:nvPr/>
        </p:nvSpPr>
        <p:spPr>
          <a:xfrm>
            <a:off x="4716016" y="1923678"/>
            <a:ext cx="4104456" cy="646331"/>
          </a:xfrm>
          <a:prstGeom prst="rect">
            <a:avLst/>
          </a:prstGeom>
          <a:noFill/>
        </p:spPr>
        <p:txBody>
          <a:bodyPr wrap="square" rtlCol="0">
            <a:spAutoFit/>
          </a:bodyPr>
          <a:lstStyle/>
          <a:p>
            <a:r>
              <a:rPr lang="en-GB" b="1" dirty="0"/>
              <a:t>Now</a:t>
            </a:r>
            <a:r>
              <a:rPr lang="en-GB" dirty="0"/>
              <a:t> – feedback about this week/ priorities to focus on</a:t>
            </a:r>
          </a:p>
        </p:txBody>
      </p:sp>
      <p:sp>
        <p:nvSpPr>
          <p:cNvPr id="11" name="TextBox 10">
            <a:extLst>
              <a:ext uri="{FF2B5EF4-FFF2-40B4-BE49-F238E27FC236}">
                <a16:creationId xmlns:a16="http://schemas.microsoft.com/office/drawing/2014/main" id="{6E77626A-38EA-4F79-81A4-A41E7842D77D}"/>
              </a:ext>
            </a:extLst>
          </p:cNvPr>
          <p:cNvSpPr txBox="1"/>
          <p:nvPr/>
        </p:nvSpPr>
        <p:spPr>
          <a:xfrm>
            <a:off x="4716016" y="2850490"/>
            <a:ext cx="4104456" cy="646331"/>
          </a:xfrm>
          <a:prstGeom prst="rect">
            <a:avLst/>
          </a:prstGeom>
          <a:noFill/>
        </p:spPr>
        <p:txBody>
          <a:bodyPr wrap="square" rtlCol="0">
            <a:spAutoFit/>
          </a:bodyPr>
          <a:lstStyle/>
          <a:p>
            <a:r>
              <a:rPr lang="en-GB" b="1" dirty="0"/>
              <a:t>Next</a:t>
            </a:r>
            <a:r>
              <a:rPr lang="en-GB" dirty="0"/>
              <a:t> – establish international working group</a:t>
            </a:r>
          </a:p>
        </p:txBody>
      </p:sp>
      <p:sp>
        <p:nvSpPr>
          <p:cNvPr id="12" name="TextBox 11">
            <a:extLst>
              <a:ext uri="{FF2B5EF4-FFF2-40B4-BE49-F238E27FC236}">
                <a16:creationId xmlns:a16="http://schemas.microsoft.com/office/drawing/2014/main" id="{E558F191-5F5A-4E44-B42E-D5463AA75FA6}"/>
              </a:ext>
            </a:extLst>
          </p:cNvPr>
          <p:cNvSpPr txBox="1"/>
          <p:nvPr/>
        </p:nvSpPr>
        <p:spPr>
          <a:xfrm>
            <a:off x="4716016" y="3786594"/>
            <a:ext cx="4104456" cy="369332"/>
          </a:xfrm>
          <a:prstGeom prst="rect">
            <a:avLst/>
          </a:prstGeom>
          <a:noFill/>
        </p:spPr>
        <p:txBody>
          <a:bodyPr wrap="square" rtlCol="0">
            <a:spAutoFit/>
          </a:bodyPr>
          <a:lstStyle/>
          <a:p>
            <a:r>
              <a:rPr lang="en-GB" b="1" dirty="0"/>
              <a:t>Later</a:t>
            </a:r>
            <a:r>
              <a:rPr lang="en-GB" dirty="0"/>
              <a:t> – enhancing proofs of concept</a:t>
            </a:r>
          </a:p>
        </p:txBody>
      </p:sp>
    </p:spTree>
    <p:extLst>
      <p:ext uri="{BB962C8B-B14F-4D97-AF65-F5344CB8AC3E}">
        <p14:creationId xmlns:p14="http://schemas.microsoft.com/office/powerpoint/2010/main" val="125320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Finally</a:t>
            </a:r>
          </a:p>
        </p:txBody>
      </p:sp>
      <p:sp>
        <p:nvSpPr>
          <p:cNvPr id="3" name="Content Placeholder 2"/>
          <p:cNvSpPr>
            <a:spLocks noGrp="1"/>
          </p:cNvSpPr>
          <p:nvPr>
            <p:ph idx="1"/>
          </p:nvPr>
        </p:nvSpPr>
        <p:spPr>
          <a:xfrm>
            <a:off x="720000" y="1080000"/>
            <a:ext cx="7092360" cy="1995806"/>
          </a:xfrm>
        </p:spPr>
        <p:txBody>
          <a:bodyPr>
            <a:normAutofit/>
          </a:bodyPr>
          <a:lstStyle/>
          <a:p>
            <a:pPr marL="0" indent="0">
              <a:buNone/>
            </a:pPr>
            <a:r>
              <a:rPr lang="en-GB" dirty="0"/>
              <a:t>Thank you</a:t>
            </a:r>
          </a:p>
        </p:txBody>
      </p:sp>
      <p:sp>
        <p:nvSpPr>
          <p:cNvPr id="4" name="Slide Number Placeholder 3"/>
          <p:cNvSpPr>
            <a:spLocks noGrp="1"/>
          </p:cNvSpPr>
          <p:nvPr>
            <p:ph type="sldNum" sz="quarter" idx="12"/>
          </p:nvPr>
        </p:nvSpPr>
        <p:spPr/>
        <p:txBody>
          <a:bodyPr/>
          <a:lstStyle/>
          <a:p>
            <a:fld id="{DC12C2CB-C475-442B-84C1-CBFDBCB34DB3}" type="slidenum">
              <a:rPr lang="en-GB" smtClean="0"/>
              <a:pPr/>
              <a:t>46</a:t>
            </a:fld>
            <a:endParaRPr lang="en-GB" dirty="0"/>
          </a:p>
        </p:txBody>
      </p:sp>
      <p:pic>
        <p:nvPicPr>
          <p:cNvPr id="7" name="Picture 6">
            <a:extLst>
              <a:ext uri="{FF2B5EF4-FFF2-40B4-BE49-F238E27FC236}">
                <a16:creationId xmlns:a16="http://schemas.microsoft.com/office/drawing/2014/main" id="{25CE9AD9-AEB7-4BEB-87E3-E7A3B4AEEE33}"/>
              </a:ext>
            </a:extLst>
          </p:cNvPr>
          <p:cNvPicPr>
            <a:picLocks noChangeAspect="1"/>
          </p:cNvPicPr>
          <p:nvPr/>
        </p:nvPicPr>
        <p:blipFill rotWithShape="1">
          <a:blip r:embed="rId3">
            <a:extLst>
              <a:ext uri="{28A0092B-C50C-407E-A947-70E740481C1C}">
                <a14:useLocalDpi xmlns:a14="http://schemas.microsoft.com/office/drawing/2010/main" val="0"/>
              </a:ext>
            </a:extLst>
          </a:blip>
          <a:srcRect t="39840" r="3354" b="13197"/>
          <a:stretch/>
        </p:blipFill>
        <p:spPr>
          <a:xfrm>
            <a:off x="23597" y="1624133"/>
            <a:ext cx="9120403" cy="3323881"/>
          </a:xfrm>
          <a:prstGeom prst="rect">
            <a:avLst/>
          </a:prstGeom>
        </p:spPr>
      </p:pic>
    </p:spTree>
    <p:extLst>
      <p:ext uri="{BB962C8B-B14F-4D97-AF65-F5344CB8AC3E}">
        <p14:creationId xmlns:p14="http://schemas.microsoft.com/office/powerpoint/2010/main" val="26217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027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Opioid summary and recommendations</a:t>
            </a:r>
          </a:p>
        </p:txBody>
      </p:sp>
      <p:sp>
        <p:nvSpPr>
          <p:cNvPr id="7" name="Slide Number Placeholder 3"/>
          <p:cNvSpPr>
            <a:spLocks noGrp="1"/>
          </p:cNvSpPr>
          <p:nvPr>
            <p:ph type="sldNum" sz="quarter" idx="12"/>
          </p:nvPr>
        </p:nvSpPr>
        <p:spPr>
          <a:xfrm>
            <a:off x="6300192" y="4731990"/>
            <a:ext cx="2133600" cy="273844"/>
          </a:xfrm>
        </p:spPr>
        <p:txBody>
          <a:bodyPr/>
          <a:lstStyle/>
          <a:p>
            <a:fld id="{DC12C2CB-C475-442B-84C1-CBFDBCB34DB3}" type="slidenum">
              <a:rPr lang="en-GB" smtClean="0"/>
              <a:pPr/>
              <a:t>5</a:t>
            </a:fld>
            <a:endParaRPr lang="en-GB" dirty="0"/>
          </a:p>
        </p:txBody>
      </p:sp>
    </p:spTree>
    <p:extLst>
      <p:ext uri="{BB962C8B-B14F-4D97-AF65-F5344CB8AC3E}">
        <p14:creationId xmlns:p14="http://schemas.microsoft.com/office/powerpoint/2010/main" val="3075176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CCDD5-7CC1-480C-9A40-4FFADA8AC22A}"/>
              </a:ext>
            </a:extLst>
          </p:cNvPr>
          <p:cNvSpPr>
            <a:spLocks noGrp="1"/>
          </p:cNvSpPr>
          <p:nvPr>
            <p:ph type="title"/>
          </p:nvPr>
        </p:nvSpPr>
        <p:spPr/>
        <p:txBody>
          <a:bodyPr/>
          <a:lstStyle/>
          <a:p>
            <a:r>
              <a:rPr lang="en-US" dirty="0">
                <a:cs typeface="Arial"/>
              </a:rPr>
              <a:t>Risk Stratification</a:t>
            </a:r>
            <a:endParaRPr lang="en-US" dirty="0"/>
          </a:p>
        </p:txBody>
      </p:sp>
      <p:sp>
        <p:nvSpPr>
          <p:cNvPr id="3" name="Content Placeholder 2">
            <a:extLst>
              <a:ext uri="{FF2B5EF4-FFF2-40B4-BE49-F238E27FC236}">
                <a16:creationId xmlns:a16="http://schemas.microsoft.com/office/drawing/2014/main" id="{BCF51ACE-8443-450D-97B0-CF13941DD1D8}"/>
              </a:ext>
            </a:extLst>
          </p:cNvPr>
          <p:cNvSpPr>
            <a:spLocks noGrp="1"/>
          </p:cNvSpPr>
          <p:nvPr>
            <p:ph idx="1"/>
          </p:nvPr>
        </p:nvSpPr>
        <p:spPr/>
        <p:txBody>
          <a:bodyPr vert="horz" lIns="0" tIns="0" rIns="0" bIns="0" rtlCol="0" anchor="t">
            <a:normAutofit/>
          </a:bodyPr>
          <a:lstStyle/>
          <a:p>
            <a:r>
              <a:rPr lang="en-US" dirty="0">
                <a:cs typeface="Arial"/>
              </a:rPr>
              <a:t>Risk estimates are calculated from related patient characteristics i.e.. Age, gender, education, healthcare provider, etc. </a:t>
            </a:r>
          </a:p>
          <a:p>
            <a:r>
              <a:rPr lang="en-US" dirty="0">
                <a:cs typeface="Arial"/>
              </a:rPr>
              <a:t>Stratify for the risk of overdose i.e.. hospital admissions</a:t>
            </a:r>
          </a:p>
          <a:p>
            <a:r>
              <a:rPr lang="en-US" dirty="0">
                <a:cs typeface="Arial"/>
              </a:rPr>
              <a:t>Developed into tool/dashboard for: </a:t>
            </a:r>
          </a:p>
          <a:p>
            <a:pPr lvl="1"/>
            <a:r>
              <a:rPr lang="en-US" dirty="0">
                <a:cs typeface="Arial"/>
              </a:rPr>
              <a:t>Population view</a:t>
            </a:r>
            <a:endParaRPr lang="en-US" sz="2400" dirty="0">
              <a:cs typeface="Arial"/>
            </a:endParaRPr>
          </a:p>
          <a:p>
            <a:pPr lvl="1"/>
            <a:r>
              <a:rPr lang="en-US" dirty="0">
                <a:cs typeface="Arial"/>
              </a:rPr>
              <a:t>Patient view</a:t>
            </a:r>
          </a:p>
          <a:p>
            <a:pPr lvl="1"/>
            <a:endParaRPr lang="en-US" dirty="0">
              <a:cs typeface="Arial"/>
            </a:endParaRPr>
          </a:p>
        </p:txBody>
      </p:sp>
      <p:sp>
        <p:nvSpPr>
          <p:cNvPr id="4" name="Slide Number Placeholder 3">
            <a:extLst>
              <a:ext uri="{FF2B5EF4-FFF2-40B4-BE49-F238E27FC236}">
                <a16:creationId xmlns:a16="http://schemas.microsoft.com/office/drawing/2014/main" id="{9FA0BE4F-E6B8-4D7D-8E89-9A2A12691413}"/>
              </a:ext>
            </a:extLst>
          </p:cNvPr>
          <p:cNvSpPr>
            <a:spLocks noGrp="1"/>
          </p:cNvSpPr>
          <p:nvPr>
            <p:ph type="sldNum" sz="quarter" idx="12"/>
          </p:nvPr>
        </p:nvSpPr>
        <p:spPr/>
        <p:txBody>
          <a:bodyPr/>
          <a:lstStyle/>
          <a:p>
            <a:fld id="{DC12C2CB-C475-442B-84C1-CBFDBCB34DB3}" type="slidenum">
              <a:rPr lang="en-GB" smtClean="0"/>
              <a:pPr/>
              <a:t>6</a:t>
            </a:fld>
            <a:endParaRPr lang="en-GB" dirty="0"/>
          </a:p>
        </p:txBody>
      </p:sp>
    </p:spTree>
    <p:extLst>
      <p:ext uri="{BB962C8B-B14F-4D97-AF65-F5344CB8AC3E}">
        <p14:creationId xmlns:p14="http://schemas.microsoft.com/office/powerpoint/2010/main" val="174370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6F0BA-9D5D-4D02-A599-BBB410B6772A}"/>
              </a:ext>
            </a:extLst>
          </p:cNvPr>
          <p:cNvSpPr>
            <a:spLocks noGrp="1"/>
          </p:cNvSpPr>
          <p:nvPr>
            <p:ph type="title"/>
          </p:nvPr>
        </p:nvSpPr>
        <p:spPr/>
        <p:txBody>
          <a:bodyPr/>
          <a:lstStyle/>
          <a:p>
            <a:r>
              <a:rPr lang="en-US" dirty="0">
                <a:cs typeface="Arial"/>
              </a:rPr>
              <a:t>Risk Stratification: Population View</a:t>
            </a:r>
            <a:endParaRPr lang="en-US" dirty="0"/>
          </a:p>
        </p:txBody>
      </p:sp>
      <p:sp>
        <p:nvSpPr>
          <p:cNvPr id="3" name="Content Placeholder 2">
            <a:extLst>
              <a:ext uri="{FF2B5EF4-FFF2-40B4-BE49-F238E27FC236}">
                <a16:creationId xmlns:a16="http://schemas.microsoft.com/office/drawing/2014/main" id="{82719311-75B0-457B-957B-C88C0439E7B9}"/>
              </a:ext>
            </a:extLst>
          </p:cNvPr>
          <p:cNvSpPr>
            <a:spLocks noGrp="1"/>
          </p:cNvSpPr>
          <p:nvPr>
            <p:ph idx="1"/>
          </p:nvPr>
        </p:nvSpPr>
        <p:spPr/>
        <p:txBody>
          <a:bodyPr vert="horz" lIns="0" tIns="0" rIns="0" bIns="0" rtlCol="0" anchor="t">
            <a:normAutofit/>
          </a:bodyPr>
          <a:lstStyle/>
          <a:p>
            <a:r>
              <a:rPr lang="en-US" dirty="0">
                <a:cs typeface="Arial"/>
              </a:rPr>
              <a:t>Calculated using population estimates</a:t>
            </a:r>
          </a:p>
          <a:p>
            <a:r>
              <a:rPr lang="en-US" dirty="0">
                <a:cs typeface="Arial"/>
              </a:rPr>
              <a:t>Drill down National &gt; State &gt; County</a:t>
            </a:r>
          </a:p>
        </p:txBody>
      </p:sp>
      <p:sp>
        <p:nvSpPr>
          <p:cNvPr id="4" name="Slide Number Placeholder 3">
            <a:extLst>
              <a:ext uri="{FF2B5EF4-FFF2-40B4-BE49-F238E27FC236}">
                <a16:creationId xmlns:a16="http://schemas.microsoft.com/office/drawing/2014/main" id="{B665637B-A35F-4F30-8E08-7BA1E4DBCE68}"/>
              </a:ext>
            </a:extLst>
          </p:cNvPr>
          <p:cNvSpPr>
            <a:spLocks noGrp="1"/>
          </p:cNvSpPr>
          <p:nvPr>
            <p:ph type="sldNum" sz="quarter" idx="12"/>
          </p:nvPr>
        </p:nvSpPr>
        <p:spPr/>
        <p:txBody>
          <a:bodyPr/>
          <a:lstStyle/>
          <a:p>
            <a:fld id="{DC12C2CB-C475-442B-84C1-CBFDBCB34DB3}" type="slidenum">
              <a:rPr lang="en-GB" smtClean="0"/>
              <a:pPr/>
              <a:t>7</a:t>
            </a:fld>
            <a:endParaRPr lang="en-GB" dirty="0"/>
          </a:p>
        </p:txBody>
      </p:sp>
      <p:pic>
        <p:nvPicPr>
          <p:cNvPr id="5" name="Picture 4">
            <a:extLst>
              <a:ext uri="{FF2B5EF4-FFF2-40B4-BE49-F238E27FC236}">
                <a16:creationId xmlns:a16="http://schemas.microsoft.com/office/drawing/2014/main" id="{9B12D23F-E752-4FA4-B453-32869F4EEBDB}"/>
              </a:ext>
            </a:extLst>
          </p:cNvPr>
          <p:cNvPicPr>
            <a:picLocks noChangeAspect="1"/>
          </p:cNvPicPr>
          <p:nvPr/>
        </p:nvPicPr>
        <p:blipFill rotWithShape="1">
          <a:blip r:embed="rId2"/>
          <a:srcRect t="20997" r="58400" b="34600"/>
          <a:stretch/>
        </p:blipFill>
        <p:spPr>
          <a:xfrm>
            <a:off x="2123728" y="1995686"/>
            <a:ext cx="4104456" cy="2920629"/>
          </a:xfrm>
          <a:prstGeom prst="rect">
            <a:avLst/>
          </a:prstGeom>
        </p:spPr>
      </p:pic>
    </p:spTree>
    <p:extLst>
      <p:ext uri="{BB962C8B-B14F-4D97-AF65-F5344CB8AC3E}">
        <p14:creationId xmlns:p14="http://schemas.microsoft.com/office/powerpoint/2010/main" val="2981831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6F0BA-9D5D-4D02-A599-BBB410B6772A}"/>
              </a:ext>
            </a:extLst>
          </p:cNvPr>
          <p:cNvSpPr>
            <a:spLocks noGrp="1"/>
          </p:cNvSpPr>
          <p:nvPr>
            <p:ph type="title"/>
          </p:nvPr>
        </p:nvSpPr>
        <p:spPr/>
        <p:txBody>
          <a:bodyPr/>
          <a:lstStyle/>
          <a:p>
            <a:r>
              <a:rPr lang="en-US" dirty="0">
                <a:cs typeface="Arial"/>
              </a:rPr>
              <a:t>Risk Stratification: Patient/Medicine View</a:t>
            </a:r>
            <a:endParaRPr lang="en-US" dirty="0"/>
          </a:p>
        </p:txBody>
      </p:sp>
      <p:sp>
        <p:nvSpPr>
          <p:cNvPr id="3" name="Content Placeholder 2">
            <a:extLst>
              <a:ext uri="{FF2B5EF4-FFF2-40B4-BE49-F238E27FC236}">
                <a16:creationId xmlns:a16="http://schemas.microsoft.com/office/drawing/2014/main" id="{82719311-75B0-457B-957B-C88C0439E7B9}"/>
              </a:ext>
            </a:extLst>
          </p:cNvPr>
          <p:cNvSpPr>
            <a:spLocks noGrp="1"/>
          </p:cNvSpPr>
          <p:nvPr>
            <p:ph idx="1"/>
          </p:nvPr>
        </p:nvSpPr>
        <p:spPr/>
        <p:txBody>
          <a:bodyPr vert="horz" lIns="0" tIns="0" rIns="0" bIns="0" rtlCol="0" anchor="t">
            <a:normAutofit/>
          </a:bodyPr>
          <a:lstStyle/>
          <a:p>
            <a:r>
              <a:rPr lang="en-US" dirty="0">
                <a:cs typeface="Arial"/>
              </a:rPr>
              <a:t>Calculated using clinic patient cohorts</a:t>
            </a:r>
          </a:p>
          <a:p>
            <a:r>
              <a:rPr lang="en-US" dirty="0">
                <a:cs typeface="Arial"/>
              </a:rPr>
              <a:t>Shows risk levels individually for patient characteristics</a:t>
            </a:r>
          </a:p>
          <a:p>
            <a:r>
              <a:rPr lang="en-US" dirty="0">
                <a:cs typeface="Arial"/>
              </a:rPr>
              <a:t>Further stratification by medicine possible</a:t>
            </a:r>
          </a:p>
          <a:p>
            <a:pPr marL="0" indent="0">
              <a:buNone/>
            </a:pPr>
            <a:endParaRPr lang="en-US" dirty="0">
              <a:cs typeface="Arial"/>
            </a:endParaRPr>
          </a:p>
        </p:txBody>
      </p:sp>
      <p:sp>
        <p:nvSpPr>
          <p:cNvPr id="4" name="Slide Number Placeholder 3">
            <a:extLst>
              <a:ext uri="{FF2B5EF4-FFF2-40B4-BE49-F238E27FC236}">
                <a16:creationId xmlns:a16="http://schemas.microsoft.com/office/drawing/2014/main" id="{B665637B-A35F-4F30-8E08-7BA1E4DBCE68}"/>
              </a:ext>
            </a:extLst>
          </p:cNvPr>
          <p:cNvSpPr>
            <a:spLocks noGrp="1"/>
          </p:cNvSpPr>
          <p:nvPr>
            <p:ph type="sldNum" sz="quarter" idx="12"/>
          </p:nvPr>
        </p:nvSpPr>
        <p:spPr/>
        <p:txBody>
          <a:bodyPr/>
          <a:lstStyle/>
          <a:p>
            <a:fld id="{DC12C2CB-C475-442B-84C1-CBFDBCB34DB3}" type="slidenum">
              <a:rPr lang="en-GB" smtClean="0"/>
              <a:pPr/>
              <a:t>8</a:t>
            </a:fld>
            <a:endParaRPr lang="en-GB" dirty="0"/>
          </a:p>
        </p:txBody>
      </p:sp>
      <p:pic>
        <p:nvPicPr>
          <p:cNvPr id="5" name="Picture 5" descr="A close up of a logo&#10;&#10;Description generated with high confidence">
            <a:extLst>
              <a:ext uri="{FF2B5EF4-FFF2-40B4-BE49-F238E27FC236}">
                <a16:creationId xmlns:a16="http://schemas.microsoft.com/office/drawing/2014/main" id="{3B983FD3-EA23-4203-AF9C-905206F0FDC6}"/>
              </a:ext>
            </a:extLst>
          </p:cNvPr>
          <p:cNvPicPr>
            <a:picLocks noChangeAspect="1"/>
          </p:cNvPicPr>
          <p:nvPr/>
        </p:nvPicPr>
        <p:blipFill>
          <a:blip r:embed="rId2"/>
          <a:stretch>
            <a:fillRect/>
          </a:stretch>
        </p:blipFill>
        <p:spPr>
          <a:xfrm>
            <a:off x="1162050" y="3175000"/>
            <a:ext cx="2743200" cy="1133475"/>
          </a:xfrm>
          <a:prstGeom prst="rect">
            <a:avLst/>
          </a:prstGeom>
        </p:spPr>
      </p:pic>
    </p:spTree>
    <p:extLst>
      <p:ext uri="{BB962C8B-B14F-4D97-AF65-F5344CB8AC3E}">
        <p14:creationId xmlns:p14="http://schemas.microsoft.com/office/powerpoint/2010/main" val="368353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Calculation of patient risk</a:t>
            </a:r>
          </a:p>
        </p:txBody>
      </p:sp>
      <p:sp>
        <p:nvSpPr>
          <p:cNvPr id="4" name="Slide Number Placeholder 3"/>
          <p:cNvSpPr>
            <a:spLocks noGrp="1"/>
          </p:cNvSpPr>
          <p:nvPr>
            <p:ph type="sldNum" sz="quarter" idx="12"/>
          </p:nvPr>
        </p:nvSpPr>
        <p:spPr/>
        <p:txBody>
          <a:bodyPr/>
          <a:lstStyle/>
          <a:p>
            <a:fld id="{4F2E129E-16B7-480B-972E-C025DBFD1D53}" type="slidenum">
              <a:rPr lang="en-GB" smtClean="0"/>
              <a:pPr/>
              <a:t>9</a:t>
            </a:fld>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86241725"/>
              </p:ext>
            </p:extLst>
          </p:nvPr>
        </p:nvGraphicFramePr>
        <p:xfrm>
          <a:off x="720725" y="1079500"/>
          <a:ext cx="7702550" cy="3436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637781"/>
      </p:ext>
    </p:extLst>
  </p:cSld>
  <p:clrMapOvr>
    <a:masterClrMapping/>
  </p:clrMapOvr>
</p:sld>
</file>

<file path=ppt/theme/theme1.xml><?xml version="1.0" encoding="utf-8"?>
<a:theme xmlns:a="http://schemas.openxmlformats.org/drawingml/2006/main" name="HSCIC_Powepoint_v2.5_0115">
  <a:themeElements>
    <a:clrScheme name="01-NHS-DIGI-PALETTE-01">
      <a:dk1>
        <a:srgbClr val="0F0F0F"/>
      </a:dk1>
      <a:lt1>
        <a:srgbClr val="FFFFFF"/>
      </a:lt1>
      <a:dk2>
        <a:srgbClr val="033F85"/>
      </a:dk2>
      <a:lt2>
        <a:srgbClr val="F9F9F9"/>
      </a:lt2>
      <a:accent1>
        <a:srgbClr val="005EB8"/>
      </a:accent1>
      <a:accent2>
        <a:srgbClr val="84919C"/>
      </a:accent2>
      <a:accent3>
        <a:srgbClr val="003087"/>
      </a:accent3>
      <a:accent4>
        <a:srgbClr val="5EBCE8"/>
      </a:accent4>
      <a:accent5>
        <a:srgbClr val="CED1D5"/>
      </a:accent5>
      <a:accent6>
        <a:srgbClr val="424D58"/>
      </a:accent6>
      <a:hlink>
        <a:srgbClr val="003087"/>
      </a:hlink>
      <a:folHlink>
        <a:srgbClr val="7C2855"/>
      </a:folHlink>
    </a:clrScheme>
    <a:fontScheme name="Corporate 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718</Words>
  <Application>Microsoft Office PowerPoint</Application>
  <PresentationFormat>On-screen Show (16:9)</PresentationFormat>
  <Paragraphs>271</Paragraphs>
  <Slides>47</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Wingdings</vt:lpstr>
      <vt:lpstr>HSCIC_Powepoint_v2.5_0115</vt:lpstr>
      <vt:lpstr>PowerPoint Presentation</vt:lpstr>
      <vt:lpstr>Introduction</vt:lpstr>
      <vt:lpstr>Exchange overview</vt:lpstr>
      <vt:lpstr>Information Sharing</vt:lpstr>
      <vt:lpstr>Opioid summary and recommendations</vt:lpstr>
      <vt:lpstr>Risk Stratification</vt:lpstr>
      <vt:lpstr>Risk Stratification: Population View</vt:lpstr>
      <vt:lpstr>Risk Stratification: Patient/Medicine View</vt:lpstr>
      <vt:lpstr>Calculation of patient risk</vt:lpstr>
      <vt:lpstr>Patient risk variables for Opioids:</vt:lpstr>
      <vt:lpstr>EHR/FIHR</vt:lpstr>
      <vt:lpstr>Prioritising Treatment - Survival Analysis</vt:lpstr>
      <vt:lpstr>Prioritising Treatment - Survival Analysis</vt:lpstr>
      <vt:lpstr>Prioritising Treatment - Survival Analysis</vt:lpstr>
      <vt:lpstr>Survival Analysis - TEDS A/D</vt:lpstr>
      <vt:lpstr>Survival Analysis - TEDS A/D</vt:lpstr>
      <vt:lpstr>Tracking demand for information and services</vt:lpstr>
      <vt:lpstr>NHS Choices</vt:lpstr>
      <vt:lpstr>Tracking demand for information and services</vt:lpstr>
      <vt:lpstr>Tracking demand for information and services</vt:lpstr>
      <vt:lpstr>Tracking demand for information and services </vt:lpstr>
      <vt:lpstr>Tracking demand for information and services </vt:lpstr>
      <vt:lpstr>NHS Choices - Heroin Addiction</vt:lpstr>
      <vt:lpstr>NHS Choices - Back Pain</vt:lpstr>
      <vt:lpstr>Dashboard</vt:lpstr>
      <vt:lpstr>Opioid treatment centres near you</vt:lpstr>
      <vt:lpstr>Quantifying demand for services by location</vt:lpstr>
      <vt:lpstr>Recovery of opioid users</vt:lpstr>
      <vt:lpstr>Antimicrobial resistance recommendations</vt:lpstr>
      <vt:lpstr>Real Time Patient Tracking</vt:lpstr>
      <vt:lpstr>Real Time Patient Tracking</vt:lpstr>
      <vt:lpstr>Monitoring – Medicines Optimisation</vt:lpstr>
      <vt:lpstr>Monitoring – Medicines Optimisation</vt:lpstr>
      <vt:lpstr>Monitoring – Medicines Optimisation</vt:lpstr>
      <vt:lpstr>Monitoring – Medicines Optimisation</vt:lpstr>
      <vt:lpstr>Medication Safety Project example</vt:lpstr>
      <vt:lpstr>Cityhealth style map to promote AR work</vt:lpstr>
      <vt:lpstr>Possible variables</vt:lpstr>
      <vt:lpstr>Antimicrobial Resistance 'Code-a-thon'</vt:lpstr>
      <vt:lpstr>Other opportunities</vt:lpstr>
      <vt:lpstr>NCHS NHCS data</vt:lpstr>
      <vt:lpstr>Kidney X</vt:lpstr>
      <vt:lpstr>Kidney X</vt:lpstr>
      <vt:lpstr>Looking Forward</vt:lpstr>
      <vt:lpstr>Building lasting relationships</vt:lpstr>
      <vt:lpstr>Finally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 Dew</cp:lastModifiedBy>
  <cp:revision>10</cp:revision>
  <dcterms:modified xsi:type="dcterms:W3CDTF">2018-02-02T14:32:20Z</dcterms:modified>
</cp:coreProperties>
</file>